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310" r:id="rId42"/>
    <p:sldId id="311" r:id="rId43"/>
    <p:sldId id="312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03" r:id="rId59"/>
    <p:sldId id="304" r:id="rId60"/>
    <p:sldId id="305" r:id="rId61"/>
    <p:sldId id="306" r:id="rId62"/>
    <p:sldId id="307" r:id="rId63"/>
    <p:sldId id="308" r:id="rId64"/>
    <p:sldId id="309" r:id="rId6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2EB"/>
          </a:solidFill>
        </a:fill>
      </a:tcStyle>
    </a:wholeTbl>
    <a:band2H>
      <a:tcTxStyle/>
      <a:tcStyle>
        <a:tcBdr/>
        <a:fill>
          <a:solidFill>
            <a:srgbClr val="E8EA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F7CF"/>
          </a:solidFill>
        </a:fill>
      </a:tcStyle>
    </a:wholeTbl>
    <a:band2H>
      <a:tcTxStyle/>
      <a:tcStyle>
        <a:tcBdr/>
        <a:fill>
          <a:solidFill>
            <a:srgbClr val="F0FB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CDCB"/>
          </a:solidFill>
        </a:fill>
      </a:tcStyle>
    </a:wholeTbl>
    <a:band2H>
      <a:tcTxStyle/>
      <a:tcStyle>
        <a:tcBdr/>
        <a:fill>
          <a:solidFill>
            <a:srgbClr val="FCE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765" y="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2748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517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5495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544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4748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3648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2353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6005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论文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矩形 6"/>
          <p:cNvSpPr/>
          <p:nvPr/>
        </p:nvSpPr>
        <p:spPr>
          <a:xfrm>
            <a:off x="0" y="0"/>
            <a:ext cx="23235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2" name="直角三角形 9"/>
          <p:cNvSpPr/>
          <p:nvPr/>
        </p:nvSpPr>
        <p:spPr>
          <a:xfrm flipH="1">
            <a:off x="11277600" y="6019801"/>
            <a:ext cx="950295" cy="853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152F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 flipH="1">
            <a:off x="11696262" y="6423079"/>
            <a:ext cx="358414" cy="396241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2"/>
          <p:cNvSpPr/>
          <p:nvPr/>
        </p:nvSpPr>
        <p:spPr>
          <a:xfrm rot="10800000">
            <a:off x="0" y="0"/>
            <a:ext cx="6076711" cy="2400300"/>
          </a:xfrm>
          <a:prstGeom prst="rect">
            <a:avLst/>
          </a:prstGeom>
          <a:gradFill>
            <a:gsLst>
              <a:gs pos="0">
                <a:srgbClr val="163048"/>
              </a:gs>
              <a:gs pos="100000">
                <a:srgbClr val="0A1721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矩形 3"/>
          <p:cNvSpPr/>
          <p:nvPr/>
        </p:nvSpPr>
        <p:spPr>
          <a:xfrm>
            <a:off x="6076708" y="0"/>
            <a:ext cx="6115292" cy="2400300"/>
          </a:xfrm>
          <a:prstGeom prst="rect">
            <a:avLst/>
          </a:prstGeom>
          <a:gradFill>
            <a:gsLst>
              <a:gs pos="0">
                <a:srgbClr val="163048"/>
              </a:gs>
              <a:gs pos="100000">
                <a:srgbClr val="0A1721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"/>
          <p:cNvSpPr/>
          <p:nvPr/>
        </p:nvSpPr>
        <p:spPr>
          <a:xfrm>
            <a:off x="-3" y="0"/>
            <a:ext cx="6115293" cy="6858000"/>
          </a:xfrm>
          <a:prstGeom prst="rect">
            <a:avLst/>
          </a:prstGeom>
          <a:gradFill>
            <a:gsLst>
              <a:gs pos="0">
                <a:srgbClr val="163048"/>
              </a:gs>
              <a:gs pos="100000">
                <a:srgbClr val="0A1721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绪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6"/>
          <p:cNvSpPr/>
          <p:nvPr/>
        </p:nvSpPr>
        <p:spPr>
          <a:xfrm>
            <a:off x="-1" y="0"/>
            <a:ext cx="1691682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36" name="表格 7"/>
          <p:cNvGraphicFramePr/>
          <p:nvPr/>
        </p:nvGraphicFramePr>
        <p:xfrm>
          <a:off x="0" y="1268759"/>
          <a:ext cx="1691681" cy="316800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系统分析与设计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系统效果展示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总结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1" name="组合 9"/>
          <p:cNvGrpSpPr/>
          <p:nvPr/>
        </p:nvGrpSpPr>
        <p:grpSpPr>
          <a:xfrm>
            <a:off x="-1" y="1272662"/>
            <a:ext cx="1691682" cy="788187"/>
            <a:chOff x="0" y="0"/>
            <a:chExt cx="1691680" cy="788185"/>
          </a:xfrm>
        </p:grpSpPr>
        <p:grpSp>
          <p:nvGrpSpPr>
            <p:cNvPr id="39" name="矩形 10"/>
            <p:cNvGrpSpPr/>
            <p:nvPr/>
          </p:nvGrpSpPr>
          <p:grpSpPr>
            <a:xfrm>
              <a:off x="0" y="0"/>
              <a:ext cx="1691681" cy="788186"/>
              <a:chOff x="0" y="0"/>
              <a:chExt cx="1691680" cy="788185"/>
            </a:xfrm>
          </p:grpSpPr>
          <p:sp>
            <p:nvSpPr>
              <p:cNvPr id="37" name="Rectangle"/>
              <p:cNvSpPr/>
              <p:nvPr/>
            </p:nvSpPr>
            <p:spPr>
              <a:xfrm>
                <a:off x="-1" y="0"/>
                <a:ext cx="1691682" cy="788186"/>
              </a:xfrm>
              <a:prstGeom prst="rect">
                <a:avLst/>
              </a:prstGeom>
              <a:solidFill>
                <a:srgbClr val="152F4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" name="绪论"/>
              <p:cNvSpPr txBox="1"/>
              <p:nvPr/>
            </p:nvSpPr>
            <p:spPr>
              <a:xfrm>
                <a:off x="45719" y="189623"/>
                <a:ext cx="1600242" cy="408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绪论</a:t>
                </a:r>
              </a:p>
            </p:txBody>
          </p:sp>
        </p:grpSp>
        <p:sp>
          <p:nvSpPr>
            <p:cNvPr id="40" name="等腰三角形 11"/>
            <p:cNvSpPr/>
            <p:nvPr/>
          </p:nvSpPr>
          <p:spPr>
            <a:xfrm rot="16200000">
              <a:off x="1547664" y="322086"/>
              <a:ext cx="144017" cy="144017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2" name="直接连接符 12"/>
          <p:cNvSpPr/>
          <p:nvPr/>
        </p:nvSpPr>
        <p:spPr>
          <a:xfrm>
            <a:off x="2788984" y="1268759"/>
            <a:ext cx="8312062" cy="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" name="直角三角形 17"/>
          <p:cNvSpPr/>
          <p:nvPr/>
        </p:nvSpPr>
        <p:spPr>
          <a:xfrm flipH="1">
            <a:off x="11277600" y="6019801"/>
            <a:ext cx="950295" cy="853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152F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 flipH="1">
            <a:off x="11696262" y="6423079"/>
            <a:ext cx="358414" cy="396241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研究方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6"/>
          <p:cNvSpPr/>
          <p:nvPr/>
        </p:nvSpPr>
        <p:spPr>
          <a:xfrm>
            <a:off x="-1" y="0"/>
            <a:ext cx="1691682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52" name="表格 7"/>
          <p:cNvGraphicFramePr/>
          <p:nvPr/>
        </p:nvGraphicFramePr>
        <p:xfrm>
          <a:off x="0" y="1268759"/>
          <a:ext cx="1691681" cy="316800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绪论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研究方法与思路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系统效果展示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总结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3" name="直接连接符 12"/>
          <p:cNvSpPr/>
          <p:nvPr/>
        </p:nvSpPr>
        <p:spPr>
          <a:xfrm>
            <a:off x="2788984" y="1268759"/>
            <a:ext cx="8312062" cy="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8" name="组合 13"/>
          <p:cNvGrpSpPr/>
          <p:nvPr/>
        </p:nvGrpSpPr>
        <p:grpSpPr>
          <a:xfrm>
            <a:off x="-1" y="2060848"/>
            <a:ext cx="1691682" cy="788187"/>
            <a:chOff x="0" y="0"/>
            <a:chExt cx="1691680" cy="788185"/>
          </a:xfrm>
        </p:grpSpPr>
        <p:grpSp>
          <p:nvGrpSpPr>
            <p:cNvPr id="56" name="矩形 14"/>
            <p:cNvGrpSpPr/>
            <p:nvPr/>
          </p:nvGrpSpPr>
          <p:grpSpPr>
            <a:xfrm>
              <a:off x="0" y="0"/>
              <a:ext cx="1691681" cy="788186"/>
              <a:chOff x="0" y="0"/>
              <a:chExt cx="1691680" cy="788185"/>
            </a:xfrm>
          </p:grpSpPr>
          <p:sp>
            <p:nvSpPr>
              <p:cNvPr id="54" name="Rectangle"/>
              <p:cNvSpPr/>
              <p:nvPr/>
            </p:nvSpPr>
            <p:spPr>
              <a:xfrm>
                <a:off x="-1" y="0"/>
                <a:ext cx="1691682" cy="788186"/>
              </a:xfrm>
              <a:prstGeom prst="rect">
                <a:avLst/>
              </a:prstGeom>
              <a:solidFill>
                <a:srgbClr val="152F4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" name="系统分析与设计"/>
              <p:cNvSpPr txBox="1"/>
              <p:nvPr/>
            </p:nvSpPr>
            <p:spPr>
              <a:xfrm>
                <a:off x="45719" y="208672"/>
                <a:ext cx="1600242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系统分析与设计</a:t>
                </a:r>
              </a:p>
            </p:txBody>
          </p:sp>
        </p:grpSp>
        <p:sp>
          <p:nvSpPr>
            <p:cNvPr id="57" name="等腰三角形 16"/>
            <p:cNvSpPr/>
            <p:nvPr/>
          </p:nvSpPr>
          <p:spPr>
            <a:xfrm rot="16200000">
              <a:off x="1547664" y="322086"/>
              <a:ext cx="144017" cy="144017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9" name="直角三角形 11"/>
          <p:cNvSpPr/>
          <p:nvPr/>
        </p:nvSpPr>
        <p:spPr>
          <a:xfrm flipH="1">
            <a:off x="11277600" y="6019801"/>
            <a:ext cx="950295" cy="853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152F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 flipH="1">
            <a:off x="11696262" y="6423079"/>
            <a:ext cx="358414" cy="396241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关键技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"/>
          <p:cNvSpPr/>
          <p:nvPr/>
        </p:nvSpPr>
        <p:spPr>
          <a:xfrm>
            <a:off x="-1" y="0"/>
            <a:ext cx="1691682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68" name="表格 7"/>
          <p:cNvGraphicFramePr/>
          <p:nvPr/>
        </p:nvGraphicFramePr>
        <p:xfrm>
          <a:off x="0" y="1268759"/>
          <a:ext cx="1691681" cy="316769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绪论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18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系统分析与设计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1845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总结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9" name="直接连接符 12"/>
          <p:cNvSpPr/>
          <p:nvPr/>
        </p:nvSpPr>
        <p:spPr>
          <a:xfrm>
            <a:off x="2788984" y="1268759"/>
            <a:ext cx="8312062" cy="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74" name="组合 13"/>
          <p:cNvGrpSpPr/>
          <p:nvPr/>
        </p:nvGrpSpPr>
        <p:grpSpPr>
          <a:xfrm>
            <a:off x="-1" y="2854273"/>
            <a:ext cx="1691682" cy="788187"/>
            <a:chOff x="0" y="0"/>
            <a:chExt cx="1691680" cy="788185"/>
          </a:xfrm>
        </p:grpSpPr>
        <p:grpSp>
          <p:nvGrpSpPr>
            <p:cNvPr id="72" name="矩形 14"/>
            <p:cNvGrpSpPr/>
            <p:nvPr/>
          </p:nvGrpSpPr>
          <p:grpSpPr>
            <a:xfrm>
              <a:off x="0" y="0"/>
              <a:ext cx="1691681" cy="788186"/>
              <a:chOff x="0" y="0"/>
              <a:chExt cx="1691680" cy="788185"/>
            </a:xfrm>
          </p:grpSpPr>
          <p:sp>
            <p:nvSpPr>
              <p:cNvPr id="70" name="Rectangle"/>
              <p:cNvSpPr/>
              <p:nvPr/>
            </p:nvSpPr>
            <p:spPr>
              <a:xfrm>
                <a:off x="-1" y="0"/>
                <a:ext cx="1691682" cy="788186"/>
              </a:xfrm>
              <a:prstGeom prst="rect">
                <a:avLst/>
              </a:prstGeom>
              <a:solidFill>
                <a:srgbClr val="152F4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1" name="系统效果展示"/>
              <p:cNvSpPr txBox="1"/>
              <p:nvPr/>
            </p:nvSpPr>
            <p:spPr>
              <a:xfrm>
                <a:off x="45719" y="208672"/>
                <a:ext cx="1600242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系统效果展示</a:t>
                </a:r>
              </a:p>
            </p:txBody>
          </p:sp>
        </p:grpSp>
        <p:sp>
          <p:nvSpPr>
            <p:cNvPr id="73" name="等腰三角形 16"/>
            <p:cNvSpPr/>
            <p:nvPr/>
          </p:nvSpPr>
          <p:spPr>
            <a:xfrm rot="16200000">
              <a:off x="1547664" y="322086"/>
              <a:ext cx="144017" cy="144017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5" name="直角三角形 9"/>
          <p:cNvSpPr/>
          <p:nvPr/>
        </p:nvSpPr>
        <p:spPr>
          <a:xfrm flipH="1">
            <a:off x="11277600" y="6019801"/>
            <a:ext cx="950295" cy="853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152F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 flipH="1">
            <a:off x="11696262" y="6423079"/>
            <a:ext cx="358414" cy="396241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成果与应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6"/>
          <p:cNvSpPr/>
          <p:nvPr/>
        </p:nvSpPr>
        <p:spPr>
          <a:xfrm>
            <a:off x="-1" y="0"/>
            <a:ext cx="1691682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84" name="表格 7"/>
          <p:cNvGraphicFramePr/>
          <p:nvPr/>
        </p:nvGraphicFramePr>
        <p:xfrm>
          <a:off x="0" y="1268759"/>
          <a:ext cx="1691640" cy="316800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绪论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系统分析与设计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系统效果展示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成果与应用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5" name="直接连接符 12"/>
          <p:cNvSpPr/>
          <p:nvPr/>
        </p:nvSpPr>
        <p:spPr>
          <a:xfrm>
            <a:off x="2788984" y="1268759"/>
            <a:ext cx="8312062" cy="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90" name="组合 9"/>
          <p:cNvGrpSpPr/>
          <p:nvPr/>
        </p:nvGrpSpPr>
        <p:grpSpPr>
          <a:xfrm>
            <a:off x="-1" y="3648259"/>
            <a:ext cx="1691682" cy="788187"/>
            <a:chOff x="0" y="0"/>
            <a:chExt cx="1691680" cy="788185"/>
          </a:xfrm>
        </p:grpSpPr>
        <p:grpSp>
          <p:nvGrpSpPr>
            <p:cNvPr id="88" name="矩形 10"/>
            <p:cNvGrpSpPr/>
            <p:nvPr/>
          </p:nvGrpSpPr>
          <p:grpSpPr>
            <a:xfrm>
              <a:off x="0" y="0"/>
              <a:ext cx="1691681" cy="788186"/>
              <a:chOff x="0" y="0"/>
              <a:chExt cx="1691680" cy="788185"/>
            </a:xfrm>
          </p:grpSpPr>
          <p:sp>
            <p:nvSpPr>
              <p:cNvPr id="86" name="Rectangle"/>
              <p:cNvSpPr/>
              <p:nvPr/>
            </p:nvSpPr>
            <p:spPr>
              <a:xfrm>
                <a:off x="-1" y="0"/>
                <a:ext cx="1691682" cy="788186"/>
              </a:xfrm>
              <a:prstGeom prst="rect">
                <a:avLst/>
              </a:prstGeom>
              <a:solidFill>
                <a:srgbClr val="152F4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7" name="总结"/>
              <p:cNvSpPr txBox="1"/>
              <p:nvPr/>
            </p:nvSpPr>
            <p:spPr>
              <a:xfrm>
                <a:off x="45719" y="208672"/>
                <a:ext cx="1600242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总结</a:t>
                </a:r>
              </a:p>
            </p:txBody>
          </p:sp>
        </p:grpSp>
        <p:sp>
          <p:nvSpPr>
            <p:cNvPr id="89" name="等腰三角形 11"/>
            <p:cNvSpPr/>
            <p:nvPr/>
          </p:nvSpPr>
          <p:spPr>
            <a:xfrm rot="16200000">
              <a:off x="1547664" y="322086"/>
              <a:ext cx="144017" cy="144016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1" name="直角三角形 13"/>
          <p:cNvSpPr/>
          <p:nvPr/>
        </p:nvSpPr>
        <p:spPr>
          <a:xfrm flipH="1">
            <a:off x="11277600" y="6019801"/>
            <a:ext cx="950295" cy="853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152F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 flipH="1">
            <a:off x="11696262" y="6423079"/>
            <a:ext cx="358414" cy="396241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相关建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6"/>
          <p:cNvSpPr/>
          <p:nvPr/>
        </p:nvSpPr>
        <p:spPr>
          <a:xfrm>
            <a:off x="-1" y="0"/>
            <a:ext cx="1691682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100" name="表格 7"/>
          <p:cNvGraphicFramePr/>
          <p:nvPr/>
        </p:nvGraphicFramePr>
        <p:xfrm>
          <a:off x="0" y="1268759"/>
          <a:ext cx="1691681" cy="475200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绪论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研究方法与思路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关键技术与难点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研究成果与应用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相关建议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论文总结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1" name="直接连接符 12"/>
          <p:cNvSpPr/>
          <p:nvPr/>
        </p:nvSpPr>
        <p:spPr>
          <a:xfrm>
            <a:off x="2788984" y="1268759"/>
            <a:ext cx="8312062" cy="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6" name="组合 13"/>
          <p:cNvGrpSpPr/>
          <p:nvPr/>
        </p:nvGrpSpPr>
        <p:grpSpPr>
          <a:xfrm>
            <a:off x="-1" y="4439980"/>
            <a:ext cx="1691682" cy="788187"/>
            <a:chOff x="0" y="0"/>
            <a:chExt cx="1691680" cy="788185"/>
          </a:xfrm>
        </p:grpSpPr>
        <p:grpSp>
          <p:nvGrpSpPr>
            <p:cNvPr id="104" name="矩形 14"/>
            <p:cNvGrpSpPr/>
            <p:nvPr/>
          </p:nvGrpSpPr>
          <p:grpSpPr>
            <a:xfrm>
              <a:off x="0" y="0"/>
              <a:ext cx="1691681" cy="788186"/>
              <a:chOff x="0" y="0"/>
              <a:chExt cx="1691680" cy="788185"/>
            </a:xfrm>
          </p:grpSpPr>
          <p:sp>
            <p:nvSpPr>
              <p:cNvPr id="102" name="Rectangle"/>
              <p:cNvSpPr/>
              <p:nvPr/>
            </p:nvSpPr>
            <p:spPr>
              <a:xfrm>
                <a:off x="-1" y="0"/>
                <a:ext cx="1691682" cy="788186"/>
              </a:xfrm>
              <a:prstGeom prst="rect">
                <a:avLst/>
              </a:prstGeom>
              <a:solidFill>
                <a:srgbClr val="152F4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3" name="相关建议"/>
              <p:cNvSpPr txBox="1"/>
              <p:nvPr/>
            </p:nvSpPr>
            <p:spPr>
              <a:xfrm>
                <a:off x="45719" y="208672"/>
                <a:ext cx="1600242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相关建议</a:t>
                </a:r>
              </a:p>
            </p:txBody>
          </p:sp>
        </p:grpSp>
        <p:sp>
          <p:nvSpPr>
            <p:cNvPr id="105" name="等腰三角形 16"/>
            <p:cNvSpPr/>
            <p:nvPr/>
          </p:nvSpPr>
          <p:spPr>
            <a:xfrm rot="16200000">
              <a:off x="1547664" y="322086"/>
              <a:ext cx="144017" cy="144016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7" name="直角三角形 9"/>
          <p:cNvSpPr/>
          <p:nvPr/>
        </p:nvSpPr>
        <p:spPr>
          <a:xfrm flipH="1">
            <a:off x="11277600" y="6019801"/>
            <a:ext cx="950295" cy="853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152F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xfrm flipH="1">
            <a:off x="11696262" y="6423079"/>
            <a:ext cx="358414" cy="396241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论文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矩形 6"/>
          <p:cNvSpPr/>
          <p:nvPr/>
        </p:nvSpPr>
        <p:spPr>
          <a:xfrm>
            <a:off x="-1" y="0"/>
            <a:ext cx="1691682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116" name="表格 7"/>
          <p:cNvGraphicFramePr/>
          <p:nvPr/>
        </p:nvGraphicFramePr>
        <p:xfrm>
          <a:off x="0" y="1268759"/>
          <a:ext cx="1691681" cy="475200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绪论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研究方法与思路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关键技术与难点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研究成果与应用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相关建议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论文总结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7" name="直接连接符 12"/>
          <p:cNvSpPr/>
          <p:nvPr/>
        </p:nvSpPr>
        <p:spPr>
          <a:xfrm>
            <a:off x="2788984" y="1268759"/>
            <a:ext cx="8312062" cy="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22" name="组合 13"/>
          <p:cNvGrpSpPr/>
          <p:nvPr/>
        </p:nvGrpSpPr>
        <p:grpSpPr>
          <a:xfrm>
            <a:off x="-1" y="5231615"/>
            <a:ext cx="1691682" cy="788187"/>
            <a:chOff x="0" y="0"/>
            <a:chExt cx="1691680" cy="788185"/>
          </a:xfrm>
        </p:grpSpPr>
        <p:grpSp>
          <p:nvGrpSpPr>
            <p:cNvPr id="120" name="矩形 14"/>
            <p:cNvGrpSpPr/>
            <p:nvPr/>
          </p:nvGrpSpPr>
          <p:grpSpPr>
            <a:xfrm>
              <a:off x="0" y="0"/>
              <a:ext cx="1691681" cy="788186"/>
              <a:chOff x="0" y="0"/>
              <a:chExt cx="1691680" cy="788185"/>
            </a:xfrm>
          </p:grpSpPr>
          <p:sp>
            <p:nvSpPr>
              <p:cNvPr id="118" name="Rectangle"/>
              <p:cNvSpPr/>
              <p:nvPr/>
            </p:nvSpPr>
            <p:spPr>
              <a:xfrm>
                <a:off x="-1" y="0"/>
                <a:ext cx="1691682" cy="788186"/>
              </a:xfrm>
              <a:prstGeom prst="rect">
                <a:avLst/>
              </a:prstGeom>
              <a:solidFill>
                <a:srgbClr val="152F4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9" name="论文总结"/>
              <p:cNvSpPr txBox="1"/>
              <p:nvPr/>
            </p:nvSpPr>
            <p:spPr>
              <a:xfrm>
                <a:off x="45719" y="208672"/>
                <a:ext cx="1600242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论文总结</a:t>
                </a:r>
              </a:p>
            </p:txBody>
          </p:sp>
        </p:grpSp>
        <p:sp>
          <p:nvSpPr>
            <p:cNvPr id="121" name="等腰三角形 16"/>
            <p:cNvSpPr/>
            <p:nvPr/>
          </p:nvSpPr>
          <p:spPr>
            <a:xfrm rot="16200000">
              <a:off x="1547664" y="322086"/>
              <a:ext cx="144017" cy="144016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3" name="直角三角形 9"/>
          <p:cNvSpPr/>
          <p:nvPr/>
        </p:nvSpPr>
        <p:spPr>
          <a:xfrm flipH="1">
            <a:off x="11277600" y="6019801"/>
            <a:ext cx="950295" cy="853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152F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xfrm flipH="1">
            <a:off x="11696262" y="6423079"/>
            <a:ext cx="358414" cy="396241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bm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dev.mysql.com/downloads/workbench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mysql/" TargetMode="External"/><Relationship Id="rId2" Type="http://schemas.openxmlformats.org/officeDocument/2006/relationships/hyperlink" Target="https://dev.mysql.com/downloads/windows/installer/8.0.html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822837" y="6423079"/>
            <a:ext cx="231278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150" name="矩形 6"/>
          <p:cNvSpPr/>
          <p:nvPr/>
        </p:nvSpPr>
        <p:spPr>
          <a:xfrm>
            <a:off x="1834624" y="1461560"/>
            <a:ext cx="8643119" cy="3733630"/>
          </a:xfrm>
          <a:prstGeom prst="rect">
            <a:avLst/>
          </a:prstGeom>
          <a:solidFill>
            <a:srgbClr val="8CC9F7">
              <a:alpha val="2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51" name="文本框 1"/>
          <p:cNvSpPr txBox="1"/>
          <p:nvPr/>
        </p:nvSpPr>
        <p:spPr>
          <a:xfrm>
            <a:off x="3094320" y="1933635"/>
            <a:ext cx="5985010" cy="2307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5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MySQL 的安装配置</a:t>
            </a:r>
          </a:p>
          <a:p>
            <a:pPr algn="r">
              <a:lnSpc>
                <a:spcPct val="150000"/>
              </a:lnSpc>
              <a:defRPr sz="4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-以Windows为例</a:t>
            </a:r>
          </a:p>
        </p:txBody>
      </p:sp>
      <p:grpSp>
        <p:nvGrpSpPr>
          <p:cNvPr id="154" name="组合 10"/>
          <p:cNvGrpSpPr/>
          <p:nvPr/>
        </p:nvGrpSpPr>
        <p:grpSpPr>
          <a:xfrm>
            <a:off x="5140519" y="1460499"/>
            <a:ext cx="2184078" cy="472076"/>
            <a:chOff x="0" y="0"/>
            <a:chExt cx="2184076" cy="472075"/>
          </a:xfrm>
        </p:grpSpPr>
        <p:sp>
          <p:nvSpPr>
            <p:cNvPr id="152" name="矩形 7"/>
            <p:cNvSpPr/>
            <p:nvPr/>
          </p:nvSpPr>
          <p:spPr>
            <a:xfrm>
              <a:off x="0" y="-1"/>
              <a:ext cx="2184077" cy="472077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3" name="矩形 8"/>
            <p:cNvSpPr/>
            <p:nvPr/>
          </p:nvSpPr>
          <p:spPr>
            <a:xfrm>
              <a:off x="171836" y="0"/>
              <a:ext cx="1849741" cy="325359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5" name="文本框 9"/>
          <p:cNvSpPr txBox="1"/>
          <p:nvPr/>
        </p:nvSpPr>
        <p:spPr>
          <a:xfrm>
            <a:off x="5186239" y="4502198"/>
            <a:ext cx="1932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数据库原理与应用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10" name="矩形 1"/>
          <p:cNvSpPr txBox="1"/>
          <p:nvPr/>
        </p:nvSpPr>
        <p:spPr>
          <a:xfrm>
            <a:off x="537912" y="487173"/>
            <a:ext cx="2181584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5. 其他问题</a:t>
            </a:r>
          </a:p>
        </p:txBody>
      </p:sp>
      <p:sp>
        <p:nvSpPr>
          <p:cNvPr id="211" name="文本框 2"/>
          <p:cNvSpPr txBox="1"/>
          <p:nvPr/>
        </p:nvSpPr>
        <p:spPr>
          <a:xfrm>
            <a:off x="1197086" y="1120809"/>
            <a:ext cx="8854676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2. 修改密码：可以在命令提示符界面输入：</a:t>
            </a:r>
            <a:r>
              <a:rPr sz="1800">
                <a:latin typeface="+mj-lt"/>
                <a:ea typeface="+mj-ea"/>
                <a:cs typeface="+mj-cs"/>
                <a:sym typeface="Calibri"/>
              </a:rPr>
              <a:t> mysqladmin -u root -p password ‘</a:t>
            </a:r>
            <a:r>
              <a:rPr sz="1800"/>
              <a:t>新密码</a:t>
            </a:r>
            <a:r>
              <a:rPr sz="1800">
                <a:latin typeface="+mj-lt"/>
                <a:ea typeface="+mj-ea"/>
                <a:cs typeface="+mj-cs"/>
                <a:sym typeface="Calibri"/>
              </a:rPr>
              <a:t>’</a:t>
            </a:r>
          </a:p>
        </p:txBody>
      </p:sp>
      <p:pic>
        <p:nvPicPr>
          <p:cNvPr id="21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005" y="1809405"/>
            <a:ext cx="6817281" cy="4470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15" name="矩形 1"/>
          <p:cNvSpPr txBox="1"/>
          <p:nvPr/>
        </p:nvSpPr>
        <p:spPr>
          <a:xfrm>
            <a:off x="537912" y="487173"/>
            <a:ext cx="2181584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5. 其他问题</a:t>
            </a:r>
          </a:p>
        </p:txBody>
      </p:sp>
      <p:sp>
        <p:nvSpPr>
          <p:cNvPr id="216" name="文本框 2"/>
          <p:cNvSpPr txBox="1"/>
          <p:nvPr/>
        </p:nvSpPr>
        <p:spPr>
          <a:xfrm>
            <a:off x="1197086" y="1120809"/>
            <a:ext cx="6144206" cy="303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3. 如何不进入MySQL文件夹就可以登录MySQL?</a:t>
            </a:r>
          </a:p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可以将MySQL文件夹中的bin文件夹加入环境变量。</a:t>
            </a:r>
          </a:p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步骤：</a:t>
            </a:r>
          </a:p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1. 右键此电脑→属性→高级系统设置→环境变量</a:t>
            </a:r>
          </a:p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→双击Path→新建，将bin文件夹的路径添加进去</a:t>
            </a:r>
          </a:p>
        </p:txBody>
      </p:sp>
      <p:pic>
        <p:nvPicPr>
          <p:cNvPr id="217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082" y="1469096"/>
            <a:ext cx="4266118" cy="3919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20" name="矩形 1"/>
          <p:cNvSpPr txBox="1"/>
          <p:nvPr/>
        </p:nvSpPr>
        <p:spPr>
          <a:xfrm>
            <a:off x="537912" y="487173"/>
            <a:ext cx="2181584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5. 其他问题</a:t>
            </a:r>
          </a:p>
        </p:txBody>
      </p:sp>
      <p:sp>
        <p:nvSpPr>
          <p:cNvPr id="221" name="文本框 2"/>
          <p:cNvSpPr txBox="1"/>
          <p:nvPr/>
        </p:nvSpPr>
        <p:spPr>
          <a:xfrm>
            <a:off x="1384796" y="1169669"/>
            <a:ext cx="5304578" cy="511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如何退出mysql</a:t>
            </a:r>
            <a:r>
              <a:rPr dirty="0"/>
              <a:t>? </a:t>
            </a:r>
          </a:p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Ctrl+z，然后回车</a:t>
            </a:r>
            <a:r>
              <a:rPr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dirty="0"/>
          </a:p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dirty="0"/>
          </a:p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dirty="0"/>
          </a:p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dirty="0"/>
          </a:p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dirty="0"/>
          </a:p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dirty="0"/>
          </a:p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如何停止mysql服务</a:t>
            </a:r>
            <a:r>
              <a:rPr dirty="0"/>
              <a:t>？</a:t>
            </a:r>
          </a:p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在命令提示符输入：net</a:t>
            </a:r>
            <a:r>
              <a:rPr dirty="0"/>
              <a:t> stop </a:t>
            </a:r>
            <a:r>
              <a:rPr dirty="0" err="1"/>
              <a:t>mysql</a:t>
            </a:r>
            <a:r>
              <a:rPr dirty="0"/>
              <a:t>   </a:t>
            </a:r>
          </a:p>
        </p:txBody>
      </p:sp>
      <p:sp>
        <p:nvSpPr>
          <p:cNvPr id="222" name="文本框 3"/>
          <p:cNvSpPr txBox="1"/>
          <p:nvPr/>
        </p:nvSpPr>
        <p:spPr>
          <a:xfrm>
            <a:off x="1009372" y="1169669"/>
            <a:ext cx="29479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4.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EFDDCF-76D2-4C3D-A5E1-F154FEE0D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122" y="2173639"/>
            <a:ext cx="6606456" cy="29101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25" name="矩形 1"/>
          <p:cNvSpPr txBox="1"/>
          <p:nvPr/>
        </p:nvSpPr>
        <p:spPr>
          <a:xfrm>
            <a:off x="762000" y="546100"/>
            <a:ext cx="3807183" cy="662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6. 数据库可视化工具</a:t>
            </a:r>
          </a:p>
        </p:txBody>
      </p:sp>
      <p:pic>
        <p:nvPicPr>
          <p:cNvPr id="226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61" y="2650755"/>
            <a:ext cx="10281494" cy="2578970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文本框 5"/>
          <p:cNvSpPr txBox="1"/>
          <p:nvPr/>
        </p:nvSpPr>
        <p:spPr>
          <a:xfrm>
            <a:off x="871280" y="1391747"/>
            <a:ext cx="11305541" cy="885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这样子的命令行进行数据库操作的时候，十分不方便，也不够直观，所以我们可以下载一个数据库可视化工具来</a:t>
            </a:r>
          </a:p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更方便的进行数据库操作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30" name="矩形 1"/>
          <p:cNvSpPr txBox="1"/>
          <p:nvPr/>
        </p:nvSpPr>
        <p:spPr>
          <a:xfrm>
            <a:off x="489833" y="508773"/>
            <a:ext cx="322814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5. MySQL 客户端</a:t>
            </a:r>
          </a:p>
        </p:txBody>
      </p:sp>
      <p:sp>
        <p:nvSpPr>
          <p:cNvPr id="231" name="矩形 2"/>
          <p:cNvSpPr txBox="1"/>
          <p:nvPr/>
        </p:nvSpPr>
        <p:spPr>
          <a:xfrm>
            <a:off x="6228398" y="2183399"/>
            <a:ext cx="469958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6795B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u="sng">
                <a:solidFill>
                  <a:srgbClr val="56C7AA"/>
                </a:solidFill>
                <a:uFill>
                  <a:solidFill>
                    <a:srgbClr val="56C7AA"/>
                  </a:solidFill>
                </a:uFill>
                <a:hlinkClick r:id="rId2"/>
              </a:rPr>
              <a:t>http://dev.mysql.com/downloads/workbench/</a:t>
            </a:r>
            <a:r>
              <a:rPr>
                <a:solidFill>
                  <a:srgbClr val="4D4D4D"/>
                </a:solidFill>
              </a:rPr>
              <a:t>  </a:t>
            </a:r>
          </a:p>
        </p:txBody>
      </p:sp>
      <p:sp>
        <p:nvSpPr>
          <p:cNvPr id="232" name="文本框 3"/>
          <p:cNvSpPr txBox="1"/>
          <p:nvPr/>
        </p:nvSpPr>
        <p:spPr>
          <a:xfrm>
            <a:off x="1059131" y="1093549"/>
            <a:ext cx="10332875" cy="885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1. 下载</a:t>
            </a:r>
          </a:p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我们可以在这个网站下载到MySQL workbench，这是MySQL官方推出的客户端，界面简洁，易于使用</a:t>
            </a:r>
          </a:p>
        </p:txBody>
      </p:sp>
      <p:pic>
        <p:nvPicPr>
          <p:cNvPr id="233" name="图片 7" descr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04" y="2043577"/>
            <a:ext cx="5138319" cy="3948052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注意：一定要安装与mysql相同版本的workbench"/>
          <p:cNvSpPr txBox="1"/>
          <p:nvPr/>
        </p:nvSpPr>
        <p:spPr>
          <a:xfrm>
            <a:off x="6328328" y="3709565"/>
            <a:ext cx="4882416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t>注意：一定要安装与mysql相同版本的workbench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37" name="矩形 1"/>
          <p:cNvSpPr txBox="1"/>
          <p:nvPr/>
        </p:nvSpPr>
        <p:spPr>
          <a:xfrm>
            <a:off x="489833" y="508773"/>
            <a:ext cx="322814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5. MySQL 客户端</a:t>
            </a:r>
          </a:p>
        </p:txBody>
      </p:sp>
      <p:pic>
        <p:nvPicPr>
          <p:cNvPr id="238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518" y="801160"/>
            <a:ext cx="3581495" cy="1692775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文本框 6"/>
          <p:cNvSpPr txBox="1"/>
          <p:nvPr/>
        </p:nvSpPr>
        <p:spPr>
          <a:xfrm>
            <a:off x="1187263" y="1578358"/>
            <a:ext cx="571745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当我们打开下载完的msi文件时，可能会出现以下提示：</a:t>
            </a:r>
          </a:p>
        </p:txBody>
      </p:sp>
      <p:sp>
        <p:nvSpPr>
          <p:cNvPr id="240" name="文本框 8"/>
          <p:cNvSpPr txBox="1"/>
          <p:nvPr/>
        </p:nvSpPr>
        <p:spPr>
          <a:xfrm>
            <a:off x="1202779" y="2063169"/>
            <a:ext cx="3990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这是由于我们的电脑缺少对应的依赖库</a:t>
            </a:r>
          </a:p>
        </p:txBody>
      </p:sp>
      <p:pic>
        <p:nvPicPr>
          <p:cNvPr id="241" name="图片 9" descr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96" y="3138315"/>
            <a:ext cx="4303882" cy="3257505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直接箭头连接符 11"/>
          <p:cNvSpPr/>
          <p:nvPr/>
        </p:nvSpPr>
        <p:spPr>
          <a:xfrm flipV="1">
            <a:off x="5265877" y="4767067"/>
            <a:ext cx="1018440" cy="2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43" name="图片 15" descr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786" y="3033902"/>
            <a:ext cx="4375226" cy="33619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246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45" y="2347150"/>
            <a:ext cx="5061792" cy="3599702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矩形 3"/>
          <p:cNvSpPr txBox="1"/>
          <p:nvPr/>
        </p:nvSpPr>
        <p:spPr>
          <a:xfrm>
            <a:off x="489833" y="508773"/>
            <a:ext cx="322814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5. MySQL 客户端</a:t>
            </a:r>
          </a:p>
        </p:txBody>
      </p:sp>
      <p:sp>
        <p:nvSpPr>
          <p:cNvPr id="248" name="文本框 4"/>
          <p:cNvSpPr txBox="1"/>
          <p:nvPr/>
        </p:nvSpPr>
        <p:spPr>
          <a:xfrm>
            <a:off x="913527" y="1397808"/>
            <a:ext cx="4447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在这个页面找到你缺少的依赖库并安装即可</a:t>
            </a:r>
          </a:p>
        </p:txBody>
      </p:sp>
      <p:pic>
        <p:nvPicPr>
          <p:cNvPr id="249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34" y="3374228"/>
            <a:ext cx="5705559" cy="154555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直接箭头连接符 8"/>
          <p:cNvSpPr/>
          <p:nvPr/>
        </p:nvSpPr>
        <p:spPr>
          <a:xfrm>
            <a:off x="5591036" y="4149010"/>
            <a:ext cx="637199" cy="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54" name="矩形 3"/>
          <p:cNvSpPr txBox="1"/>
          <p:nvPr/>
        </p:nvSpPr>
        <p:spPr>
          <a:xfrm>
            <a:off x="489833" y="508773"/>
            <a:ext cx="322814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5. MySQL 客户端</a:t>
            </a:r>
          </a:p>
        </p:txBody>
      </p:sp>
      <p:sp>
        <p:nvSpPr>
          <p:cNvPr id="255" name="文本框 4"/>
          <p:cNvSpPr txBox="1"/>
          <p:nvPr/>
        </p:nvSpPr>
        <p:spPr>
          <a:xfrm>
            <a:off x="913526" y="1397808"/>
            <a:ext cx="8753437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2. 安装</a:t>
            </a:r>
          </a:p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在安装完缺失的依赖库之后，重新打开下载的workbench安装文件，就可以开始安装了</a:t>
            </a:r>
          </a:p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在选择完安装目录之后，一路按next就可以了</a:t>
            </a:r>
          </a:p>
        </p:txBody>
      </p:sp>
      <p:pic>
        <p:nvPicPr>
          <p:cNvPr id="256" name="图片 9" descr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07" y="2951706"/>
            <a:ext cx="4411075" cy="3338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图片 11" descr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905" y="2892820"/>
            <a:ext cx="4566677" cy="3456406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直接箭头连接符 13"/>
          <p:cNvSpPr/>
          <p:nvPr/>
        </p:nvSpPr>
        <p:spPr>
          <a:xfrm>
            <a:off x="5278882" y="4621024"/>
            <a:ext cx="1121918" cy="1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61" name="矩形 3"/>
          <p:cNvSpPr txBox="1"/>
          <p:nvPr/>
        </p:nvSpPr>
        <p:spPr>
          <a:xfrm>
            <a:off x="489833" y="508773"/>
            <a:ext cx="322814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5. MySQL 客户端</a:t>
            </a:r>
          </a:p>
        </p:txBody>
      </p:sp>
      <p:sp>
        <p:nvSpPr>
          <p:cNvPr id="262" name="文本框 4"/>
          <p:cNvSpPr txBox="1"/>
          <p:nvPr/>
        </p:nvSpPr>
        <p:spPr>
          <a:xfrm>
            <a:off x="955664" y="1352148"/>
            <a:ext cx="9502211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3. 打开workbench</a:t>
            </a:r>
          </a:p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在安装完成后，会自动打开workbench。安装程序并没有在桌面创建快捷方式，所以你可以在安装目录下找到对应的程序</a:t>
            </a:r>
          </a:p>
        </p:txBody>
      </p:sp>
      <p:sp>
        <p:nvSpPr>
          <p:cNvPr id="263" name="直接箭头连接符 13"/>
          <p:cNvSpPr/>
          <p:nvPr/>
        </p:nvSpPr>
        <p:spPr>
          <a:xfrm>
            <a:off x="5278882" y="4553370"/>
            <a:ext cx="1121918" cy="1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64" name="图片 15" descr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70" y="2991491"/>
            <a:ext cx="4698766" cy="3123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图片 19" descr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108" y="2706198"/>
            <a:ext cx="4903047" cy="35313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68" name="矩形 3"/>
          <p:cNvSpPr txBox="1"/>
          <p:nvPr/>
        </p:nvSpPr>
        <p:spPr>
          <a:xfrm>
            <a:off x="489833" y="508773"/>
            <a:ext cx="322814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5. MySQL 客户端</a:t>
            </a:r>
          </a:p>
        </p:txBody>
      </p:sp>
      <p:sp>
        <p:nvSpPr>
          <p:cNvPr id="269" name="文本框 4"/>
          <p:cNvSpPr txBox="1"/>
          <p:nvPr/>
        </p:nvSpPr>
        <p:spPr>
          <a:xfrm>
            <a:off x="913526" y="1397808"/>
            <a:ext cx="1058505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4. 运行workbench</a:t>
            </a:r>
          </a:p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点击 local instance MySQL, 并输入你刚刚获得的随机密码，或者你更改过后的自定义密码，就可以进入到数据库中</a:t>
            </a:r>
          </a:p>
        </p:txBody>
      </p:sp>
      <p:pic>
        <p:nvPicPr>
          <p:cNvPr id="270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79" y="3128210"/>
            <a:ext cx="4339086" cy="3127373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直接箭头连接符 6"/>
          <p:cNvSpPr/>
          <p:nvPr/>
        </p:nvSpPr>
        <p:spPr>
          <a:xfrm>
            <a:off x="4937564" y="4691896"/>
            <a:ext cx="801500" cy="1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72" name="图片 8" descr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388" y="2553916"/>
            <a:ext cx="5425805" cy="39106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822837" y="6423079"/>
            <a:ext cx="231278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58" name="矩形 1"/>
          <p:cNvSpPr txBox="1"/>
          <p:nvPr/>
        </p:nvSpPr>
        <p:spPr>
          <a:xfrm>
            <a:off x="768028" y="543015"/>
            <a:ext cx="3243026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1. MySQL的介绍 </a:t>
            </a:r>
          </a:p>
        </p:txBody>
      </p:sp>
      <p:sp>
        <p:nvSpPr>
          <p:cNvPr id="159" name="MySQL是一个关系型数据库管理系统，由瑞典MySQL AB 公司开发，属于 Oracle 旗下产品。MySQL 是最流行的关系型数据库管理系统之一，在 WEB 应用方面，MySQL是最好的 RDBMS (Relational Database Management System，关系数据库管理系统) 应用软件之一。…"/>
          <p:cNvSpPr txBox="1"/>
          <p:nvPr/>
        </p:nvSpPr>
        <p:spPr>
          <a:xfrm>
            <a:off x="1112918" y="1987148"/>
            <a:ext cx="9461673" cy="3328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lnSpc>
                <a:spcPct val="120000"/>
              </a:lnSpc>
              <a:buSzPct val="100000"/>
              <a:buChar char="•"/>
            </a:pPr>
            <a:r>
              <a:t>MySQL是一个关系型数据库管理系统，由瑞典MySQL AB 公司开发，属于 Oracle 旗下产品。MySQL 是最流行的关系型数据库管理系统之一，在 WEB 应用方面，MySQL是最好的 RDBMS (Relational Database Management System，关系数据库管理系统) 应用软件之一。</a:t>
            </a:r>
          </a:p>
          <a:p>
            <a:pPr marL="180473" indent="-180473">
              <a:lnSpc>
                <a:spcPct val="120000"/>
              </a:lnSpc>
              <a:buSzPct val="100000"/>
              <a:buChar char="•"/>
            </a:pPr>
            <a:r>
              <a:t>MySQL是一种关系型数据库管理系统，关系数据库将数据保存在不同的表中，而不是将所有数据放在一个大仓库内，这样就增加了速度并提高了灵活性。</a:t>
            </a:r>
          </a:p>
          <a:p>
            <a:pPr marL="180473" indent="-180473">
              <a:lnSpc>
                <a:spcPct val="120000"/>
              </a:lnSpc>
              <a:buSzPct val="100000"/>
              <a:buChar char="•"/>
            </a:pPr>
            <a:r>
              <a:t>MySQL所使用的 SQL 语言是用于访问数据库的最常用标准化语言。MySQL 软件采用了双授权政策，分为社区版和商业版，由于其体积小、速度快、总体拥有成本低，尤其是开放源码这一特点，一般中小型网站的开发都选择 MySQL 作为网站数据库。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275" name="图片 12" descr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84" y="801160"/>
            <a:ext cx="8019165" cy="5779770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矩形 3"/>
          <p:cNvSpPr txBox="1"/>
          <p:nvPr/>
        </p:nvSpPr>
        <p:spPr>
          <a:xfrm>
            <a:off x="489833" y="508773"/>
            <a:ext cx="322814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5. MySQL 客户端</a:t>
            </a:r>
          </a:p>
        </p:txBody>
      </p:sp>
      <p:sp>
        <p:nvSpPr>
          <p:cNvPr id="277" name="文本框 4"/>
          <p:cNvSpPr txBox="1"/>
          <p:nvPr/>
        </p:nvSpPr>
        <p:spPr>
          <a:xfrm>
            <a:off x="919350" y="1327917"/>
            <a:ext cx="127270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5. 界面介绍</a:t>
            </a:r>
          </a:p>
        </p:txBody>
      </p:sp>
      <p:sp>
        <p:nvSpPr>
          <p:cNvPr id="278" name="直接箭头连接符 5"/>
          <p:cNvSpPr/>
          <p:nvPr/>
        </p:nvSpPr>
        <p:spPr>
          <a:xfrm flipH="1">
            <a:off x="3343095" y="1591316"/>
            <a:ext cx="1729788" cy="790784"/>
          </a:xfrm>
          <a:prstGeom prst="line">
            <a:avLst/>
          </a:prstGeom>
          <a:ln w="15875">
            <a:solidFill>
              <a:schemeClr val="accent6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9" name="文本框 6"/>
          <p:cNvSpPr txBox="1"/>
          <p:nvPr/>
        </p:nvSpPr>
        <p:spPr>
          <a:xfrm>
            <a:off x="231217" y="2405258"/>
            <a:ext cx="3745374" cy="110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依次为新建SQL脚本，打开SQL脚本，查看选中对象的属性，创建新数据库，创建新表，创建新视图</a:t>
            </a:r>
            <a:r>
              <a:rPr>
                <a:solidFill>
                  <a:srgbClr val="000000"/>
                </a:solidFill>
              </a:rPr>
              <a:t>。</a:t>
            </a:r>
          </a:p>
        </p:txBody>
      </p:sp>
      <p:sp>
        <p:nvSpPr>
          <p:cNvPr id="280" name="文本框 8"/>
          <p:cNvSpPr txBox="1"/>
          <p:nvPr/>
        </p:nvSpPr>
        <p:spPr>
          <a:xfrm>
            <a:off x="4253708" y="3172254"/>
            <a:ext cx="9931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1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数据库列表</a:t>
            </a:r>
          </a:p>
        </p:txBody>
      </p:sp>
      <p:sp>
        <p:nvSpPr>
          <p:cNvPr id="281" name="文本框 15"/>
          <p:cNvSpPr txBox="1"/>
          <p:nvPr/>
        </p:nvSpPr>
        <p:spPr>
          <a:xfrm>
            <a:off x="4253708" y="5422682"/>
            <a:ext cx="1041368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当前选中的对象信息</a:t>
            </a:r>
          </a:p>
        </p:txBody>
      </p:sp>
      <p:sp>
        <p:nvSpPr>
          <p:cNvPr id="282" name="文本框 16"/>
          <p:cNvSpPr txBox="1"/>
          <p:nvPr/>
        </p:nvSpPr>
        <p:spPr>
          <a:xfrm>
            <a:off x="7054181" y="5934552"/>
            <a:ext cx="2882786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已经执行的操作和返回的信息</a:t>
            </a:r>
          </a:p>
        </p:txBody>
      </p:sp>
      <p:sp>
        <p:nvSpPr>
          <p:cNvPr id="283" name="文本框 17"/>
          <p:cNvSpPr txBox="1"/>
          <p:nvPr/>
        </p:nvSpPr>
        <p:spPr>
          <a:xfrm>
            <a:off x="6565486" y="3113481"/>
            <a:ext cx="2071282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SQL脚本输入窗口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86" name="矩形 6"/>
          <p:cNvSpPr/>
          <p:nvPr/>
        </p:nvSpPr>
        <p:spPr>
          <a:xfrm>
            <a:off x="1834624" y="1461560"/>
            <a:ext cx="8643119" cy="3733630"/>
          </a:xfrm>
          <a:prstGeom prst="rect">
            <a:avLst/>
          </a:prstGeom>
          <a:solidFill>
            <a:srgbClr val="8CC9F7">
              <a:alpha val="2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87" name="文本框 1"/>
          <p:cNvSpPr txBox="1"/>
          <p:nvPr/>
        </p:nvSpPr>
        <p:spPr>
          <a:xfrm>
            <a:off x="3692471" y="2141453"/>
            <a:ext cx="5070834" cy="2345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5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SQL 的基本操作</a:t>
            </a:r>
          </a:p>
        </p:txBody>
      </p:sp>
      <p:grpSp>
        <p:nvGrpSpPr>
          <p:cNvPr id="290" name="组合 10"/>
          <p:cNvGrpSpPr/>
          <p:nvPr/>
        </p:nvGrpSpPr>
        <p:grpSpPr>
          <a:xfrm>
            <a:off x="5140519" y="1460499"/>
            <a:ext cx="2184078" cy="472076"/>
            <a:chOff x="0" y="0"/>
            <a:chExt cx="2184076" cy="472075"/>
          </a:xfrm>
        </p:grpSpPr>
        <p:sp>
          <p:nvSpPr>
            <p:cNvPr id="288" name="矩形 7"/>
            <p:cNvSpPr/>
            <p:nvPr/>
          </p:nvSpPr>
          <p:spPr>
            <a:xfrm>
              <a:off x="0" y="-1"/>
              <a:ext cx="2184077" cy="472077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矩形 8"/>
            <p:cNvSpPr/>
            <p:nvPr/>
          </p:nvSpPr>
          <p:spPr>
            <a:xfrm>
              <a:off x="171836" y="0"/>
              <a:ext cx="1849741" cy="325359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91" name="文本框 9"/>
          <p:cNvSpPr txBox="1"/>
          <p:nvPr/>
        </p:nvSpPr>
        <p:spPr>
          <a:xfrm>
            <a:off x="5186239" y="4502198"/>
            <a:ext cx="1932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数据库原理与应用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94" name="矩形 1"/>
          <p:cNvSpPr txBox="1"/>
          <p:nvPr/>
        </p:nvSpPr>
        <p:spPr>
          <a:xfrm>
            <a:off x="300683" y="487173"/>
            <a:ext cx="2656047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1.Sql及其规范</a:t>
            </a:r>
          </a:p>
        </p:txBody>
      </p:sp>
      <p:sp>
        <p:nvSpPr>
          <p:cNvPr id="295" name="文本框 2"/>
          <p:cNvSpPr txBox="1"/>
          <p:nvPr/>
        </p:nvSpPr>
        <p:spPr>
          <a:xfrm>
            <a:off x="1323086" y="1228506"/>
            <a:ext cx="9427740" cy="935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</a:pPr>
            <a:r>
              <a:t>      sql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是</a:t>
            </a:r>
            <a:r>
              <a:t>Structured Query Language(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结构化查询语言</a:t>
            </a:r>
            <a:r>
              <a:t>)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的缩写。</a:t>
            </a:r>
            <a:r>
              <a:t>SQL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是专为数据库而建立的操作命</a:t>
            </a:r>
          </a:p>
          <a:p>
            <a:pPr>
              <a:lnSpc>
                <a:spcPct val="150000"/>
              </a:lnSpc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令集，是一种功能齐全的数据库语言</a:t>
            </a:r>
          </a:p>
        </p:txBody>
      </p:sp>
      <p:sp>
        <p:nvSpPr>
          <p:cNvPr id="296" name="文本框 6"/>
          <p:cNvSpPr txBox="1"/>
          <p:nvPr/>
        </p:nvSpPr>
        <p:spPr>
          <a:xfrm>
            <a:off x="1323086" y="2256454"/>
            <a:ext cx="9967316" cy="935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     在使用它时，只需要发出</a:t>
            </a:r>
            <a:r>
              <a:t>“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做什么</a:t>
            </a:r>
            <a:r>
              <a:t>”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的命令，</a:t>
            </a:r>
            <a:r>
              <a:t>“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怎么做</a:t>
            </a:r>
            <a:r>
              <a:t>”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是不用使用者考虑的。</a:t>
            </a:r>
            <a:r>
              <a:t>SQL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功能强</a:t>
            </a:r>
          </a:p>
          <a:p>
            <a:pPr>
              <a:lnSpc>
                <a:spcPct val="150000"/>
              </a:lnSpc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大、简单易学、使用方便，已经成为了数据库操作的基础，并且现在几乎所有的数据库均支持</a:t>
            </a:r>
            <a:r>
              <a:t>sql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。</a:t>
            </a:r>
          </a:p>
        </p:txBody>
      </p:sp>
      <p:sp>
        <p:nvSpPr>
          <p:cNvPr id="297" name="矩形 3"/>
          <p:cNvSpPr txBox="1"/>
          <p:nvPr/>
        </p:nvSpPr>
        <p:spPr>
          <a:xfrm>
            <a:off x="1323086" y="3429000"/>
            <a:ext cx="8896423" cy="2771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&lt;1&gt;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在数据库系统中，</a:t>
            </a:r>
            <a:r>
              <a:t>SQL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语句不区分大小写</a:t>
            </a:r>
            <a:r>
              <a:t>(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建议用大写</a:t>
            </a:r>
            <a:r>
              <a:t>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。但字符串常量区分大小写。建议命令大写，表名库名小写；</a:t>
            </a:r>
          </a:p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&lt;2&gt; SQL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语句可单行或多行书写，以</a:t>
            </a:r>
            <a:r>
              <a:t>“;”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结尾。关键词不能跨多行或简写。</a:t>
            </a:r>
          </a:p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&lt;3&gt;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用空格和缩进来提高语句的可读性。子句通常位于独立行，便于编辑，提高可读性。</a:t>
            </a:r>
          </a:p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****</a:t>
            </a:r>
          </a:p>
          <a:p>
            <a:br/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00" name="矩形 1"/>
          <p:cNvSpPr txBox="1"/>
          <p:nvPr/>
        </p:nvSpPr>
        <p:spPr>
          <a:xfrm>
            <a:off x="357467" y="487173"/>
            <a:ext cx="373991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2.DDL、DML和DCL</a:t>
            </a:r>
          </a:p>
        </p:txBody>
      </p:sp>
      <p:sp>
        <p:nvSpPr>
          <p:cNvPr id="301" name="文本框 2"/>
          <p:cNvSpPr txBox="1"/>
          <p:nvPr/>
        </p:nvSpPr>
        <p:spPr>
          <a:xfrm>
            <a:off x="1279543" y="913567"/>
            <a:ext cx="10339349" cy="5760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</a:pPr>
            <a:r>
              <a:t> </a:t>
            </a:r>
          </a:p>
          <a:p>
            <a:pPr>
              <a:lnSpc>
                <a:spcPct val="150000"/>
              </a:lnSpc>
            </a:pPr>
            <a:r>
              <a:t>-- -- DML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（</a:t>
            </a:r>
            <a:r>
              <a:t>data manipulation language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）：</a:t>
            </a:r>
          </a:p>
          <a:p>
            <a:pPr>
              <a:lnSpc>
                <a:spcPct val="150000"/>
              </a:lnSpc>
            </a:pPr>
            <a:r>
              <a:t>--   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它们是</a:t>
            </a:r>
            <a:r>
              <a:t>SELECT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、</a:t>
            </a:r>
            <a:r>
              <a:t>UPDATE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、</a:t>
            </a:r>
            <a:r>
              <a:t>INSERT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、</a:t>
            </a:r>
            <a:r>
              <a:t>DELETE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，就象它的名字一样，这</a:t>
            </a:r>
            <a:r>
              <a:t>4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条命令是用来对数据库里的 </a:t>
            </a:r>
          </a:p>
          <a:p>
            <a:pPr>
              <a:lnSpc>
                <a:spcPct val="150000"/>
              </a:lnSpc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数据进行操作的语言</a:t>
            </a:r>
          </a:p>
          <a:p>
            <a:pPr>
              <a:lnSpc>
                <a:spcPct val="150000"/>
              </a:lnSpc>
            </a:pPr>
            <a:r>
              <a:t>-- </a:t>
            </a:r>
          </a:p>
          <a:p>
            <a:pPr>
              <a:lnSpc>
                <a:spcPct val="150000"/>
              </a:lnSpc>
            </a:pPr>
            <a:r>
              <a:t>-- -- DDL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（</a:t>
            </a:r>
            <a:r>
              <a:t>data definition language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）：</a:t>
            </a:r>
          </a:p>
          <a:p>
            <a:pPr>
              <a:lnSpc>
                <a:spcPct val="150000"/>
              </a:lnSpc>
            </a:pPr>
            <a:r>
              <a:t>--    DDL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比</a:t>
            </a:r>
            <a:r>
              <a:t>DML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要多，主要的命令有</a:t>
            </a:r>
            <a:r>
              <a:t>CREATE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、</a:t>
            </a:r>
            <a:r>
              <a:t>ALTER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、</a:t>
            </a:r>
            <a:r>
              <a:t>DROP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等，</a:t>
            </a:r>
            <a:r>
              <a:t>DDL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主要是用在定义或改变表（</a:t>
            </a:r>
            <a:r>
              <a:t>TABLE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）</a:t>
            </a:r>
          </a:p>
          <a:p>
            <a:pPr>
              <a:lnSpc>
                <a:spcPct val="150000"/>
              </a:lnSpc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的结构，数据类型，表之间的链接和约束等初始化工作上，他们大多在建立表时使用</a:t>
            </a:r>
          </a:p>
          <a:p>
            <a:pPr>
              <a:lnSpc>
                <a:spcPct val="150000"/>
              </a:lnSpc>
            </a:pPr>
            <a:r>
              <a:t>-- </a:t>
            </a:r>
          </a:p>
          <a:p>
            <a:pPr>
              <a:lnSpc>
                <a:spcPct val="150000"/>
              </a:lnSpc>
            </a:pPr>
            <a:r>
              <a:t>-- -- DCL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（</a:t>
            </a:r>
            <a:r>
              <a:t>Data Control Language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）：</a:t>
            </a:r>
          </a:p>
          <a:p>
            <a:pPr>
              <a:lnSpc>
                <a:spcPct val="150000"/>
              </a:lnSpc>
            </a:pPr>
            <a:r>
              <a:t>--   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是数据库控制功能。是用来设置或更改数据库用户或角色权限的语句，包括（</a:t>
            </a:r>
            <a:r>
              <a:t>grant,deny,revoke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等）</a:t>
            </a:r>
          </a:p>
          <a:p>
            <a:pPr>
              <a:lnSpc>
                <a:spcPct val="150000"/>
              </a:lnSpc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语句。在默认状态下，只有</a:t>
            </a:r>
            <a:r>
              <a:t>sysadmin,dbcreator,db_owner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或</a:t>
            </a:r>
            <a:r>
              <a:t>db_securityadmin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等人员才有权力执行</a:t>
            </a:r>
            <a:r>
              <a:t>DCL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04" name="矩形 1"/>
          <p:cNvSpPr txBox="1"/>
          <p:nvPr/>
        </p:nvSpPr>
        <p:spPr>
          <a:xfrm>
            <a:off x="989887" y="487173"/>
            <a:ext cx="247507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3.数据库操作</a:t>
            </a:r>
          </a:p>
        </p:txBody>
      </p:sp>
      <p:sp>
        <p:nvSpPr>
          <p:cNvPr id="305" name="文本框 2"/>
          <p:cNvSpPr txBox="1"/>
          <p:nvPr/>
        </p:nvSpPr>
        <p:spPr>
          <a:xfrm>
            <a:off x="819209" y="1478465"/>
            <a:ext cx="10065208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2400">
                <a:latin typeface="SimSun-ExtB"/>
                <a:ea typeface="SimSun-ExtB"/>
                <a:cs typeface="SimSun-ExtB"/>
                <a:sym typeface="SimSun-ExtB"/>
              </a:defRPr>
            </a:pPr>
            <a:r>
              <a:t>1.创建数据库：</a:t>
            </a:r>
            <a:r>
              <a:rPr>
                <a:solidFill>
                  <a:schemeClr val="accent1"/>
                </a:solidFill>
              </a:rPr>
              <a:t>create database </a:t>
            </a:r>
            <a:r>
              <a:rPr>
                <a:solidFill>
                  <a:schemeClr val="accent6"/>
                </a:solidFill>
              </a:rPr>
              <a:t>[if not exists] </a:t>
            </a:r>
            <a:r>
              <a:rPr>
                <a:solidFill>
                  <a:srgbClr val="FF40FF"/>
                </a:solidFill>
              </a:rPr>
              <a:t>db_name </a:t>
            </a:r>
            <a:r>
              <a:rPr>
                <a:solidFill>
                  <a:schemeClr val="accent6"/>
                </a:solidFill>
              </a:rPr>
              <a:t>[character set xxx]</a:t>
            </a:r>
          </a:p>
        </p:txBody>
      </p:sp>
      <p:pic>
        <p:nvPicPr>
          <p:cNvPr id="306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50" y="2462064"/>
            <a:ext cx="4419273" cy="3182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210" y="2396472"/>
            <a:ext cx="5029536" cy="3314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310" name="矩形 1"/>
          <p:cNvSpPr txBox="1"/>
          <p:nvPr/>
        </p:nvSpPr>
        <p:spPr>
          <a:xfrm>
            <a:off x="989887" y="487173"/>
            <a:ext cx="247507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3.数据库操作</a:t>
            </a:r>
          </a:p>
        </p:txBody>
      </p:sp>
      <p:sp>
        <p:nvSpPr>
          <p:cNvPr id="311" name="文本框 2"/>
          <p:cNvSpPr txBox="1"/>
          <p:nvPr/>
        </p:nvSpPr>
        <p:spPr>
          <a:xfrm>
            <a:off x="854154" y="1210553"/>
            <a:ext cx="4389945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2400">
                <a:latin typeface="SimSun-ExtB"/>
                <a:ea typeface="SimSun-ExtB"/>
                <a:cs typeface="SimSun-ExtB"/>
                <a:sym typeface="SimSun-ExtB"/>
              </a:defRPr>
            </a:pPr>
            <a:r>
              <a:t>2.查看数据库：</a:t>
            </a:r>
            <a:r>
              <a:rPr>
                <a:solidFill>
                  <a:schemeClr val="accent1"/>
                </a:solidFill>
              </a:rPr>
              <a:t>show databases</a:t>
            </a:r>
          </a:p>
        </p:txBody>
      </p:sp>
      <p:pic>
        <p:nvPicPr>
          <p:cNvPr id="312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584" y="2269183"/>
            <a:ext cx="7750831" cy="4218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315" name="矩形 1"/>
          <p:cNvSpPr txBox="1"/>
          <p:nvPr/>
        </p:nvSpPr>
        <p:spPr>
          <a:xfrm>
            <a:off x="989887" y="487173"/>
            <a:ext cx="247507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3.数据库操作</a:t>
            </a:r>
          </a:p>
        </p:txBody>
      </p:sp>
      <p:sp>
        <p:nvSpPr>
          <p:cNvPr id="316" name="文本框 2"/>
          <p:cNvSpPr txBox="1"/>
          <p:nvPr/>
        </p:nvSpPr>
        <p:spPr>
          <a:xfrm>
            <a:off x="842507" y="1228025"/>
            <a:ext cx="6761967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2400">
                <a:latin typeface="SimSun-ExtB"/>
                <a:ea typeface="SimSun-ExtB"/>
                <a:cs typeface="SimSun-ExtB"/>
                <a:sym typeface="SimSun-ExtB"/>
              </a:defRPr>
            </a:pPr>
            <a:r>
              <a:t>3.删除数据库：</a:t>
            </a:r>
            <a:r>
              <a:rPr>
                <a:solidFill>
                  <a:schemeClr val="accent1"/>
                </a:solidFill>
              </a:rPr>
              <a:t>drop database </a:t>
            </a:r>
            <a:r>
              <a:rPr>
                <a:solidFill>
                  <a:schemeClr val="accent6"/>
                </a:solidFill>
              </a:rPr>
              <a:t>[if exists] </a:t>
            </a:r>
            <a:r>
              <a:rPr>
                <a:solidFill>
                  <a:srgbClr val="FF40FF"/>
                </a:solidFill>
              </a:rPr>
              <a:t>db_name</a:t>
            </a:r>
          </a:p>
        </p:txBody>
      </p:sp>
      <p:pic>
        <p:nvPicPr>
          <p:cNvPr id="317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689" y="2415158"/>
            <a:ext cx="4866335" cy="3214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82" y="2449185"/>
            <a:ext cx="5662683" cy="3180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21" name="矩形 1"/>
          <p:cNvSpPr txBox="1"/>
          <p:nvPr/>
        </p:nvSpPr>
        <p:spPr>
          <a:xfrm>
            <a:off x="989887" y="487173"/>
            <a:ext cx="247507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3.数据库操作</a:t>
            </a:r>
          </a:p>
        </p:txBody>
      </p:sp>
      <p:sp>
        <p:nvSpPr>
          <p:cNvPr id="322" name="文本框 2"/>
          <p:cNvSpPr txBox="1"/>
          <p:nvPr/>
        </p:nvSpPr>
        <p:spPr>
          <a:xfrm>
            <a:off x="816068" y="1277288"/>
            <a:ext cx="803236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2400">
                <a:latin typeface="SimSun-ExtB"/>
                <a:ea typeface="SimSun-ExtB"/>
                <a:cs typeface="SimSun-ExtB"/>
                <a:sym typeface="SimSun-ExtB"/>
              </a:defRPr>
            </a:pPr>
            <a:r>
              <a:t>4.修改数据库：</a:t>
            </a:r>
            <a:r>
              <a:rPr>
                <a:solidFill>
                  <a:schemeClr val="accent1"/>
                </a:solidFill>
              </a:rPr>
              <a:t>alter database </a:t>
            </a:r>
            <a:r>
              <a:rPr>
                <a:solidFill>
                  <a:srgbClr val="FF40FF"/>
                </a:solidFill>
              </a:rPr>
              <a:t>db_name </a:t>
            </a:r>
            <a:r>
              <a:rPr>
                <a:solidFill>
                  <a:schemeClr val="accent6"/>
                </a:solidFill>
              </a:rPr>
              <a:t>[character set xxx]</a:t>
            </a:r>
          </a:p>
        </p:txBody>
      </p:sp>
      <p:pic>
        <p:nvPicPr>
          <p:cNvPr id="323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092" y="2138558"/>
            <a:ext cx="6822666" cy="4232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Screen Shot 2020-06-22 at 21.03.11.png" descr="Screen Shot 2020-06-22 at 21.03.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296" y="1915004"/>
            <a:ext cx="7220258" cy="5076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327" name="矩形 1"/>
          <p:cNvSpPr txBox="1"/>
          <p:nvPr/>
        </p:nvSpPr>
        <p:spPr>
          <a:xfrm>
            <a:off x="989887" y="487173"/>
            <a:ext cx="247507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3.数据库操作</a:t>
            </a:r>
          </a:p>
        </p:txBody>
      </p:sp>
      <p:sp>
        <p:nvSpPr>
          <p:cNvPr id="328" name="文本框 2"/>
          <p:cNvSpPr txBox="1"/>
          <p:nvPr/>
        </p:nvSpPr>
        <p:spPr>
          <a:xfrm>
            <a:off x="984969" y="1071949"/>
            <a:ext cx="6777297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2400">
                <a:latin typeface="SimSun-ExtB"/>
                <a:ea typeface="SimSun-ExtB"/>
                <a:cs typeface="SimSun-ExtB"/>
                <a:sym typeface="SimSun-ExtB"/>
              </a:defRPr>
            </a:pPr>
            <a:r>
              <a:t>5.使用数据库： </a:t>
            </a:r>
          </a:p>
          <a:p>
            <a:pPr>
              <a:lnSpc>
                <a:spcPct val="150000"/>
              </a:lnSpc>
              <a:defRPr sz="2400">
                <a:solidFill>
                  <a:schemeClr val="accent1"/>
                </a:solidFill>
                <a:latin typeface="SimSun-ExtB"/>
                <a:ea typeface="SimSun-ExtB"/>
                <a:cs typeface="SimSun-ExtB"/>
                <a:sym typeface="SimSun-ExtB"/>
              </a:defRPr>
            </a:pPr>
            <a:r>
              <a:t>	</a:t>
            </a:r>
            <a:r>
              <a:rPr>
                <a:solidFill>
                  <a:srgbClr val="000000"/>
                </a:solidFill>
              </a:rPr>
              <a:t>切换数据库  </a:t>
            </a:r>
            <a:r>
              <a:t>use </a:t>
            </a:r>
            <a:r>
              <a:rPr>
                <a:solidFill>
                  <a:srgbClr val="FF40FF"/>
                </a:solidFill>
              </a:rPr>
              <a:t>db_name；</a:t>
            </a:r>
          </a:p>
          <a:p>
            <a:pPr>
              <a:lnSpc>
                <a:spcPct val="150000"/>
              </a:lnSpc>
              <a:defRPr sz="2400">
                <a:solidFill>
                  <a:srgbClr val="FF40FF"/>
                </a:solidFill>
                <a:latin typeface="SimSun-ExtB"/>
                <a:ea typeface="SimSun-ExtB"/>
                <a:cs typeface="SimSun-ExtB"/>
                <a:sym typeface="SimSun-ExtB"/>
              </a:defRPr>
            </a:pPr>
            <a:r>
              <a:t>	</a:t>
            </a:r>
            <a:r>
              <a:rPr>
                <a:solidFill>
                  <a:srgbClr val="000000"/>
                </a:solidFill>
              </a:rPr>
              <a:t>查看当前使用的数据库 </a:t>
            </a:r>
            <a:r>
              <a:rPr>
                <a:solidFill>
                  <a:schemeClr val="accent1"/>
                </a:solidFill>
              </a:rPr>
              <a:t>select database</a:t>
            </a:r>
            <a:r>
              <a:rPr>
                <a:solidFill>
                  <a:srgbClr val="000000"/>
                </a:solidFill>
              </a:rPr>
              <a:t>（);</a:t>
            </a:r>
          </a:p>
        </p:txBody>
      </p:sp>
      <p:pic>
        <p:nvPicPr>
          <p:cNvPr id="329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50" y="2952828"/>
            <a:ext cx="6538691" cy="3707225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文本框 5"/>
          <p:cNvSpPr txBox="1"/>
          <p:nvPr/>
        </p:nvSpPr>
        <p:spPr>
          <a:xfrm>
            <a:off x="7821375" y="3518546"/>
            <a:ext cx="3647125" cy="1837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可以双击数据库名称来切换使用的数据库</a:t>
            </a:r>
          </a:p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当加粗的数据库名表示你正在使用该数据库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333" name="矩形 1"/>
          <p:cNvSpPr txBox="1"/>
          <p:nvPr/>
        </p:nvSpPr>
        <p:spPr>
          <a:xfrm>
            <a:off x="989887" y="487173"/>
            <a:ext cx="247507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3.数据库操作</a:t>
            </a:r>
          </a:p>
        </p:txBody>
      </p:sp>
      <p:pic>
        <p:nvPicPr>
          <p:cNvPr id="334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50" y="2817184"/>
            <a:ext cx="6413508" cy="3946090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文本框 5"/>
          <p:cNvSpPr txBox="1"/>
          <p:nvPr/>
        </p:nvSpPr>
        <p:spPr>
          <a:xfrm>
            <a:off x="984969" y="1071949"/>
            <a:ext cx="6777297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2400">
                <a:latin typeface="SimSun-ExtB"/>
                <a:ea typeface="SimSun-ExtB"/>
                <a:cs typeface="SimSun-ExtB"/>
                <a:sym typeface="SimSun-ExtB"/>
              </a:defRPr>
            </a:pPr>
            <a:r>
              <a:t>5.使用数据库： </a:t>
            </a:r>
          </a:p>
          <a:p>
            <a:pPr>
              <a:lnSpc>
                <a:spcPct val="150000"/>
              </a:lnSpc>
              <a:defRPr sz="2400">
                <a:solidFill>
                  <a:schemeClr val="accent1"/>
                </a:solidFill>
                <a:latin typeface="SimSun-ExtB"/>
                <a:ea typeface="SimSun-ExtB"/>
                <a:cs typeface="SimSun-ExtB"/>
                <a:sym typeface="SimSun-ExtB"/>
              </a:defRPr>
            </a:pPr>
            <a:r>
              <a:t>	</a:t>
            </a:r>
            <a:r>
              <a:rPr>
                <a:solidFill>
                  <a:srgbClr val="000000"/>
                </a:solidFill>
              </a:rPr>
              <a:t>切换数据库  </a:t>
            </a:r>
            <a:r>
              <a:t>use </a:t>
            </a:r>
            <a:r>
              <a:rPr>
                <a:solidFill>
                  <a:srgbClr val="FF40FF"/>
                </a:solidFill>
              </a:rPr>
              <a:t>db_name；</a:t>
            </a:r>
          </a:p>
          <a:p>
            <a:pPr>
              <a:lnSpc>
                <a:spcPct val="150000"/>
              </a:lnSpc>
              <a:defRPr sz="2400">
                <a:solidFill>
                  <a:srgbClr val="FF40FF"/>
                </a:solidFill>
                <a:latin typeface="SimSun-ExtB"/>
                <a:ea typeface="SimSun-ExtB"/>
                <a:cs typeface="SimSun-ExtB"/>
                <a:sym typeface="SimSun-ExtB"/>
              </a:defRPr>
            </a:pPr>
            <a:r>
              <a:t>	</a:t>
            </a:r>
            <a:r>
              <a:rPr>
                <a:solidFill>
                  <a:srgbClr val="000000"/>
                </a:solidFill>
              </a:rPr>
              <a:t>查看当前使用的数据库 </a:t>
            </a:r>
            <a:r>
              <a:rPr>
                <a:solidFill>
                  <a:schemeClr val="accent1"/>
                </a:solidFill>
              </a:rPr>
              <a:t>select database</a:t>
            </a:r>
            <a:r>
              <a:rPr>
                <a:solidFill>
                  <a:srgbClr val="000000"/>
                </a:solidFill>
              </a:rPr>
              <a:t>（);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822837" y="6423079"/>
            <a:ext cx="231278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62" name="矩形 1"/>
          <p:cNvSpPr txBox="1"/>
          <p:nvPr/>
        </p:nvSpPr>
        <p:spPr>
          <a:xfrm>
            <a:off x="762000" y="543015"/>
            <a:ext cx="3107294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2. 安装包的下载 </a:t>
            </a:r>
          </a:p>
        </p:txBody>
      </p:sp>
      <p:sp>
        <p:nvSpPr>
          <p:cNvPr id="163" name="文本框 5"/>
          <p:cNvSpPr txBox="1"/>
          <p:nvPr/>
        </p:nvSpPr>
        <p:spPr>
          <a:xfrm>
            <a:off x="3170633" y="5827931"/>
            <a:ext cx="7379518" cy="37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600"/>
            </a:pPr>
            <a:r>
              <a:rPr u="sng">
                <a:solidFill>
                  <a:srgbClr val="56C7AA"/>
                </a:solidFill>
                <a:uFill>
                  <a:solidFill>
                    <a:srgbClr val="56C7AA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rPr>
              <a:t>下载地址：</a:t>
            </a:r>
            <a:r>
              <a:rPr u="sng">
                <a:solidFill>
                  <a:srgbClr val="56C7AA"/>
                </a:solidFill>
                <a:uFill>
                  <a:solidFill>
                    <a:srgbClr val="56C7AA"/>
                  </a:solidFill>
                </a:uFill>
                <a:hlinkClick r:id="rId3"/>
              </a:rPr>
              <a:t>https://dev.mysql.com/downloads/mysql/</a:t>
            </a:r>
          </a:p>
        </p:txBody>
      </p:sp>
      <p:pic>
        <p:nvPicPr>
          <p:cNvPr id="164" name="图片 9" descr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642" y="1679073"/>
            <a:ext cx="5030849" cy="3565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图片 10" descr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23" y="1710765"/>
            <a:ext cx="5391009" cy="35999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338" name="矩形 1"/>
          <p:cNvSpPr txBox="1"/>
          <p:nvPr/>
        </p:nvSpPr>
        <p:spPr>
          <a:xfrm>
            <a:off x="989891" y="487173"/>
            <a:ext cx="247507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4.数据表操作</a:t>
            </a:r>
          </a:p>
        </p:txBody>
      </p:sp>
      <p:sp>
        <p:nvSpPr>
          <p:cNvPr id="339" name="矩形 3"/>
          <p:cNvSpPr txBox="1"/>
          <p:nvPr/>
        </p:nvSpPr>
        <p:spPr>
          <a:xfrm>
            <a:off x="984973" y="1135411"/>
            <a:ext cx="447314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1.</a:t>
            </a: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创建表（类似于一个excel表）</a:t>
            </a:r>
          </a:p>
        </p:txBody>
      </p:sp>
      <p:sp>
        <p:nvSpPr>
          <p:cNvPr id="340" name="矩形 4"/>
          <p:cNvSpPr txBox="1"/>
          <p:nvPr/>
        </p:nvSpPr>
        <p:spPr>
          <a:xfrm>
            <a:off x="5600980" y="1139216"/>
            <a:ext cx="6004561" cy="198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create</a:t>
            </a:r>
            <a:r>
              <a:rPr>
                <a:solidFill>
                  <a:srgbClr val="000000"/>
                </a:solidFill>
              </a:rPr>
              <a:t> </a:t>
            </a:r>
            <a:r>
              <a:t>table</a:t>
            </a:r>
            <a:r>
              <a:rPr>
                <a:solidFill>
                  <a:srgbClr val="000000"/>
                </a:solidFill>
              </a:rPr>
              <a:t> tab_name( 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	field1 type</a:t>
            </a:r>
            <a:r>
              <a:rPr>
                <a:solidFill>
                  <a:srgbClr val="FF0000"/>
                </a:solidFill>
              </a:rPr>
              <a:t>[完整性约束条件]</a:t>
            </a:r>
            <a:r>
              <a:t>, 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	field2 type,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	...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	fieldn type )</a:t>
            </a:r>
            <a:r>
              <a:rPr>
                <a:solidFill>
                  <a:srgbClr val="FF0000"/>
                </a:solidFill>
              </a:rPr>
              <a:t>[character set xxx]</a:t>
            </a:r>
            <a:r>
              <a:t>;</a:t>
            </a:r>
          </a:p>
        </p:txBody>
      </p:sp>
      <p:sp>
        <p:nvSpPr>
          <p:cNvPr id="341" name="矩形 6"/>
          <p:cNvSpPr txBox="1"/>
          <p:nvPr/>
        </p:nvSpPr>
        <p:spPr>
          <a:xfrm>
            <a:off x="5434520" y="3498858"/>
            <a:ext cx="6337481" cy="303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create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table</a:t>
            </a:r>
            <a:r>
              <a:rPr dirty="0">
                <a:solidFill>
                  <a:srgbClr val="000000"/>
                </a:solidFill>
              </a:rPr>
              <a:t> student( 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	id </a:t>
            </a:r>
            <a:r>
              <a:rPr dirty="0">
                <a:solidFill>
                  <a:srgbClr val="0000FF"/>
                </a:solidFill>
              </a:rPr>
              <a:t>int</a:t>
            </a:r>
            <a:r>
              <a:rPr dirty="0"/>
              <a:t> </a:t>
            </a:r>
            <a:r>
              <a:rPr dirty="0">
                <a:solidFill>
                  <a:srgbClr val="0000FF"/>
                </a:solidFill>
              </a:rPr>
              <a:t>primary</a:t>
            </a:r>
            <a:r>
              <a:rPr dirty="0"/>
              <a:t> </a:t>
            </a:r>
            <a:r>
              <a:rPr dirty="0">
                <a:solidFill>
                  <a:srgbClr val="0000FF"/>
                </a:solidFill>
              </a:rPr>
              <a:t>key </a:t>
            </a:r>
            <a:r>
              <a:rPr dirty="0" err="1"/>
              <a:t>auto_increment</a:t>
            </a:r>
            <a:r>
              <a:rPr dirty="0"/>
              <a:t> , 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	name </a:t>
            </a:r>
            <a:r>
              <a:rPr dirty="0">
                <a:solidFill>
                  <a:srgbClr val="0000FF"/>
                </a:solidFill>
              </a:rPr>
              <a:t>varchar</a:t>
            </a:r>
            <a:r>
              <a:rPr dirty="0"/>
              <a:t>(</a:t>
            </a:r>
            <a:r>
              <a:rPr b="1" dirty="0">
                <a:solidFill>
                  <a:srgbClr val="800000"/>
                </a:solidFill>
              </a:rPr>
              <a:t>20</a:t>
            </a:r>
            <a:r>
              <a:rPr dirty="0"/>
              <a:t>), 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	gender </a:t>
            </a:r>
            <a:r>
              <a:rPr dirty="0">
                <a:solidFill>
                  <a:srgbClr val="0000FF"/>
                </a:solidFill>
              </a:rPr>
              <a:t>bit</a:t>
            </a:r>
            <a:r>
              <a:rPr dirty="0"/>
              <a:t> </a:t>
            </a:r>
            <a:r>
              <a:rPr dirty="0">
                <a:solidFill>
                  <a:srgbClr val="0000FF"/>
                </a:solidFill>
              </a:rPr>
              <a:t>default</a:t>
            </a:r>
            <a:r>
              <a:rPr dirty="0"/>
              <a:t> </a:t>
            </a:r>
            <a:r>
              <a:rPr b="1" dirty="0">
                <a:solidFill>
                  <a:srgbClr val="800000"/>
                </a:solidFill>
              </a:rPr>
              <a:t>1</a:t>
            </a:r>
            <a:r>
              <a:rPr dirty="0"/>
              <a:t>, 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	class </a:t>
            </a:r>
            <a:r>
              <a:rPr dirty="0">
                <a:solidFill>
                  <a:srgbClr val="0000FF"/>
                </a:solidFill>
              </a:rPr>
              <a:t>varchar</a:t>
            </a:r>
            <a:r>
              <a:rPr dirty="0"/>
              <a:t>(</a:t>
            </a:r>
            <a:r>
              <a:rPr b="1" dirty="0">
                <a:solidFill>
                  <a:srgbClr val="800000"/>
                </a:solidFill>
              </a:rPr>
              <a:t>20</a:t>
            </a:r>
            <a:r>
              <a:rPr dirty="0"/>
              <a:t>),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	Chinese </a:t>
            </a:r>
            <a:r>
              <a:rPr dirty="0">
                <a:solidFill>
                  <a:srgbClr val="0000FF"/>
                </a:solidFill>
              </a:rPr>
              <a:t>int(10)</a:t>
            </a:r>
            <a:r>
              <a:rPr dirty="0"/>
              <a:t>,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	English </a:t>
            </a:r>
            <a:r>
              <a:rPr dirty="0">
                <a:solidFill>
                  <a:srgbClr val="0000FF"/>
                </a:solidFill>
              </a:rPr>
              <a:t>int(10)</a:t>
            </a:r>
            <a:r>
              <a:rPr dirty="0"/>
              <a:t>,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	Math </a:t>
            </a:r>
            <a:r>
              <a:rPr dirty="0">
                <a:solidFill>
                  <a:srgbClr val="0000FF"/>
                </a:solidFill>
              </a:rPr>
              <a:t>int(10)</a:t>
            </a:r>
            <a:r>
              <a:rPr dirty="0"/>
              <a:t> );</a:t>
            </a:r>
          </a:p>
        </p:txBody>
      </p:sp>
      <p:sp>
        <p:nvSpPr>
          <p:cNvPr id="342" name="矩形 7"/>
          <p:cNvSpPr txBox="1"/>
          <p:nvPr/>
        </p:nvSpPr>
        <p:spPr>
          <a:xfrm>
            <a:off x="998891" y="2255480"/>
            <a:ext cx="4191648" cy="423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首先有一个主键的概念：能够唯一区分出当前记录的字段称为主键，主键要是非空且唯一的，且字段一定要是数字类型，下面我们创建一个学生表：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主键为id，也就是学号，其他信息有姓名，性别，班级，和语文英语数学三科的成绩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345" name="矩形 1"/>
          <p:cNvSpPr txBox="1"/>
          <p:nvPr/>
        </p:nvSpPr>
        <p:spPr>
          <a:xfrm>
            <a:off x="989891" y="487173"/>
            <a:ext cx="247507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4.数据表操作</a:t>
            </a:r>
          </a:p>
        </p:txBody>
      </p:sp>
      <p:sp>
        <p:nvSpPr>
          <p:cNvPr id="346" name="矩形 3"/>
          <p:cNvSpPr txBox="1"/>
          <p:nvPr/>
        </p:nvSpPr>
        <p:spPr>
          <a:xfrm>
            <a:off x="984973" y="1135412"/>
            <a:ext cx="10824231" cy="134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1.</a:t>
            </a: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创建表（类似于一个excel表）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使用SQL语句创建的table，需要在schemas的空白处右键，选择最后一个选项，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Refresh all，才能看到新建的table</a:t>
            </a:r>
          </a:p>
        </p:txBody>
      </p:sp>
      <p:pic>
        <p:nvPicPr>
          <p:cNvPr id="347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65" y="2521846"/>
            <a:ext cx="5881411" cy="3964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858" y="2558001"/>
            <a:ext cx="5708966" cy="3928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351" name="矩形 1"/>
          <p:cNvSpPr txBox="1"/>
          <p:nvPr/>
        </p:nvSpPr>
        <p:spPr>
          <a:xfrm>
            <a:off x="989891" y="487173"/>
            <a:ext cx="247507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4.数据表操作</a:t>
            </a:r>
          </a:p>
        </p:txBody>
      </p:sp>
      <p:sp>
        <p:nvSpPr>
          <p:cNvPr id="352" name="矩形 3"/>
          <p:cNvSpPr txBox="1"/>
          <p:nvPr/>
        </p:nvSpPr>
        <p:spPr>
          <a:xfrm>
            <a:off x="984973" y="1135411"/>
            <a:ext cx="447314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1.</a:t>
            </a: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创建表（类似于一个excel表）</a:t>
            </a:r>
          </a:p>
        </p:txBody>
      </p:sp>
      <p:pic>
        <p:nvPicPr>
          <p:cNvPr id="353" name="图片 2" descr="图片 2"/>
          <p:cNvPicPr>
            <a:picLocks noChangeAspect="1"/>
          </p:cNvPicPr>
          <p:nvPr/>
        </p:nvPicPr>
        <p:blipFill>
          <a:blip r:embed="rId2"/>
          <a:srcRect r="42107"/>
          <a:stretch>
            <a:fillRect/>
          </a:stretch>
        </p:blipFill>
        <p:spPr>
          <a:xfrm>
            <a:off x="716445" y="2027321"/>
            <a:ext cx="3344213" cy="33278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592" y="1877354"/>
            <a:ext cx="7049502" cy="35518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357" name="矩形 1"/>
          <p:cNvSpPr txBox="1"/>
          <p:nvPr/>
        </p:nvSpPr>
        <p:spPr>
          <a:xfrm>
            <a:off x="989891" y="487173"/>
            <a:ext cx="247507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4.数据表操作</a:t>
            </a:r>
          </a:p>
        </p:txBody>
      </p:sp>
      <p:sp>
        <p:nvSpPr>
          <p:cNvPr id="358" name="矩形 3"/>
          <p:cNvSpPr txBox="1"/>
          <p:nvPr/>
        </p:nvSpPr>
        <p:spPr>
          <a:xfrm>
            <a:off x="984973" y="1135411"/>
            <a:ext cx="447314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1.</a:t>
            </a: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创建表（类似于一个excel表）</a:t>
            </a:r>
          </a:p>
        </p:txBody>
      </p:sp>
      <p:pic>
        <p:nvPicPr>
          <p:cNvPr id="359" name="图片 9" descr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4" y="2180488"/>
            <a:ext cx="6629401" cy="3407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图片 11" descr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621" y="2224529"/>
            <a:ext cx="4670359" cy="35027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363" name="矩形 1"/>
          <p:cNvSpPr txBox="1"/>
          <p:nvPr/>
        </p:nvSpPr>
        <p:spPr>
          <a:xfrm>
            <a:off x="989891" y="487173"/>
            <a:ext cx="247507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4.数据表操作</a:t>
            </a:r>
          </a:p>
        </p:txBody>
      </p:sp>
      <p:sp>
        <p:nvSpPr>
          <p:cNvPr id="364" name="矩形 3"/>
          <p:cNvSpPr txBox="1"/>
          <p:nvPr/>
        </p:nvSpPr>
        <p:spPr>
          <a:xfrm>
            <a:off x="984973" y="1135411"/>
            <a:ext cx="193279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2.</a:t>
            </a: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查看表信息</a:t>
            </a:r>
          </a:p>
        </p:txBody>
      </p:sp>
      <p:sp>
        <p:nvSpPr>
          <p:cNvPr id="365" name="矩形 4"/>
          <p:cNvSpPr txBox="1"/>
          <p:nvPr/>
        </p:nvSpPr>
        <p:spPr>
          <a:xfrm>
            <a:off x="3670390" y="912003"/>
            <a:ext cx="8044221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desc </a:t>
            </a:r>
            <a:r>
              <a:rPr>
                <a:solidFill>
                  <a:schemeClr val="accent6"/>
                </a:solidFill>
              </a:rPr>
              <a:t>tab_name </a:t>
            </a:r>
            <a:r>
              <a:rPr>
                <a:solidFill>
                  <a:srgbClr val="000000"/>
                </a:solidFill>
              </a:rPr>
              <a:t>查看表结构 </a:t>
            </a:r>
          </a:p>
          <a:p>
            <a:pPr>
              <a:defRPr sz="2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show columns from </a:t>
            </a:r>
            <a:r>
              <a:rPr>
                <a:solidFill>
                  <a:schemeClr val="accent6"/>
                </a:solidFill>
              </a:rPr>
              <a:t>tab_name </a:t>
            </a:r>
            <a:r>
              <a:rPr>
                <a:solidFill>
                  <a:srgbClr val="000000"/>
                </a:solidFill>
              </a:rPr>
              <a:t>查看表结构 </a:t>
            </a:r>
          </a:p>
          <a:p>
            <a:pPr>
              <a:defRPr sz="2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show tables </a:t>
            </a:r>
            <a:r>
              <a:rPr>
                <a:solidFill>
                  <a:srgbClr val="000000"/>
                </a:solidFill>
              </a:rPr>
              <a:t>查看当前数据库中的所有的表 </a:t>
            </a:r>
          </a:p>
          <a:p>
            <a:pPr>
              <a:defRPr sz="2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show create table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chemeClr val="accent6"/>
                </a:solidFill>
              </a:rPr>
              <a:t>tab_name </a:t>
            </a:r>
            <a:r>
              <a:rPr>
                <a:solidFill>
                  <a:srgbClr val="000000"/>
                </a:solidFill>
              </a:rPr>
              <a:t>查看当前数据库表建表语句</a:t>
            </a:r>
          </a:p>
        </p:txBody>
      </p:sp>
      <p:pic>
        <p:nvPicPr>
          <p:cNvPr id="366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880" y="2794923"/>
            <a:ext cx="6444434" cy="3658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369" name="矩形 1"/>
          <p:cNvSpPr txBox="1"/>
          <p:nvPr/>
        </p:nvSpPr>
        <p:spPr>
          <a:xfrm>
            <a:off x="989891" y="487173"/>
            <a:ext cx="247507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4.数据表操作</a:t>
            </a:r>
          </a:p>
        </p:txBody>
      </p:sp>
      <p:sp>
        <p:nvSpPr>
          <p:cNvPr id="370" name="矩形 6"/>
          <p:cNvSpPr txBox="1"/>
          <p:nvPr/>
        </p:nvSpPr>
        <p:spPr>
          <a:xfrm>
            <a:off x="897609" y="4985211"/>
            <a:ext cx="10510143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alter table </a:t>
            </a:r>
            <a:r>
              <a:rPr>
                <a:solidFill>
                  <a:srgbClr val="000000"/>
                </a:solidFill>
              </a:rPr>
              <a:t>student </a:t>
            </a:r>
            <a:r>
              <a:t>add Art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</a:t>
            </a:r>
            <a:r>
              <a:t>after </a:t>
            </a:r>
            <a:r>
              <a:rPr>
                <a:solidFill>
                  <a:srgbClr val="000000"/>
                </a:solidFill>
              </a:rPr>
              <a:t>Math;</a:t>
            </a:r>
          </a:p>
        </p:txBody>
      </p:sp>
      <p:sp>
        <p:nvSpPr>
          <p:cNvPr id="371" name="矩形 7"/>
          <p:cNvSpPr txBox="1"/>
          <p:nvPr/>
        </p:nvSpPr>
        <p:spPr>
          <a:xfrm>
            <a:off x="984973" y="1330288"/>
            <a:ext cx="3241317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3.表结构的修改。</a:t>
            </a:r>
          </a:p>
        </p:txBody>
      </p:sp>
      <p:sp>
        <p:nvSpPr>
          <p:cNvPr id="372" name="矩形 2"/>
          <p:cNvSpPr txBox="1"/>
          <p:nvPr/>
        </p:nvSpPr>
        <p:spPr>
          <a:xfrm>
            <a:off x="897609" y="2909576"/>
            <a:ext cx="10157602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alter table </a:t>
            </a:r>
            <a:r>
              <a:rPr dirty="0" err="1">
                <a:solidFill>
                  <a:srgbClr val="000000"/>
                </a:solidFill>
              </a:rPr>
              <a:t>tab_name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add </a:t>
            </a:r>
            <a:r>
              <a:rPr dirty="0">
                <a:solidFill>
                  <a:srgbClr val="000000"/>
                </a:solidFill>
              </a:rPr>
              <a:t>[column] </a:t>
            </a:r>
            <a:r>
              <a:rPr dirty="0" err="1">
                <a:solidFill>
                  <a:srgbClr val="000000"/>
                </a:solidFill>
              </a:rPr>
              <a:t>列名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类型［完整性约束条件</a:t>
            </a:r>
            <a:r>
              <a:rPr dirty="0">
                <a:solidFill>
                  <a:srgbClr val="000000"/>
                </a:solidFill>
              </a:rPr>
              <a:t>］［</a:t>
            </a:r>
            <a:r>
              <a:rPr dirty="0" err="1">
                <a:solidFill>
                  <a:srgbClr val="000000"/>
                </a:solidFill>
              </a:rPr>
              <a:t>first｜after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字段名</a:t>
            </a:r>
            <a:r>
              <a:rPr dirty="0">
                <a:solidFill>
                  <a:srgbClr val="000000"/>
                </a:solidFill>
              </a:rPr>
              <a:t>］; </a:t>
            </a:r>
          </a:p>
        </p:txBody>
      </p:sp>
      <p:sp>
        <p:nvSpPr>
          <p:cNvPr id="373" name="矩形 5"/>
          <p:cNvSpPr txBox="1"/>
          <p:nvPr/>
        </p:nvSpPr>
        <p:spPr>
          <a:xfrm>
            <a:off x="897611" y="1856476"/>
            <a:ext cx="9983670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(1)</a:t>
            </a:r>
            <a:r>
              <a:rPr>
                <a:solidFill>
                  <a:schemeClr val="accent5"/>
                </a:solidFill>
              </a:rPr>
              <a:t>增加列</a:t>
            </a:r>
            <a:r>
              <a:t>。其实就是对字段（类似Excel里面的表头）的修改，因为现在表里面还没有任何数据，所以现在只能对字段进行增删改查。</a:t>
            </a:r>
          </a:p>
        </p:txBody>
      </p:sp>
      <p:sp>
        <p:nvSpPr>
          <p:cNvPr id="374" name="文本框 8"/>
          <p:cNvSpPr txBox="1"/>
          <p:nvPr/>
        </p:nvSpPr>
        <p:spPr>
          <a:xfrm>
            <a:off x="897610" y="4240019"/>
            <a:ext cx="697985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24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要求：我们要在student表的增加学生的美术成绩Art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377" name="矩形 1"/>
          <p:cNvSpPr txBox="1"/>
          <p:nvPr/>
        </p:nvSpPr>
        <p:spPr>
          <a:xfrm>
            <a:off x="989891" y="487173"/>
            <a:ext cx="247507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4.数据表操作</a:t>
            </a:r>
          </a:p>
        </p:txBody>
      </p:sp>
      <p:sp>
        <p:nvSpPr>
          <p:cNvPr id="378" name="文本框 10"/>
          <p:cNvSpPr txBox="1"/>
          <p:nvPr/>
        </p:nvSpPr>
        <p:spPr>
          <a:xfrm>
            <a:off x="1273733" y="1124724"/>
            <a:ext cx="10633470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方法一：使用SQL语句</a:t>
            </a:r>
          </a:p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输入SQL语句并运行后，在schemas空白处右键Refresh all，即可发现已经多了Art一列，并且最下面提示</a:t>
            </a:r>
          </a:p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的运行结果为绿色的对勾</a:t>
            </a:r>
          </a:p>
        </p:txBody>
      </p:sp>
      <p:pic>
        <p:nvPicPr>
          <p:cNvPr id="379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030" y="2565231"/>
            <a:ext cx="6391956" cy="3996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382" name="矩形 1"/>
          <p:cNvSpPr txBox="1"/>
          <p:nvPr/>
        </p:nvSpPr>
        <p:spPr>
          <a:xfrm>
            <a:off x="989891" y="487173"/>
            <a:ext cx="247507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4.数据表操作</a:t>
            </a:r>
          </a:p>
        </p:txBody>
      </p:sp>
      <p:pic>
        <p:nvPicPr>
          <p:cNvPr id="383" name="图片 8" descr="图片 8"/>
          <p:cNvPicPr>
            <a:picLocks noChangeAspect="1"/>
          </p:cNvPicPr>
          <p:nvPr/>
        </p:nvPicPr>
        <p:blipFill>
          <a:blip r:embed="rId2"/>
          <a:srcRect r="52756"/>
          <a:stretch>
            <a:fillRect/>
          </a:stretch>
        </p:blipFill>
        <p:spPr>
          <a:xfrm>
            <a:off x="939254" y="2154221"/>
            <a:ext cx="3179172" cy="3614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图片 9" descr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357" y="2211564"/>
            <a:ext cx="6557210" cy="3476155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文本框 10"/>
          <p:cNvSpPr txBox="1"/>
          <p:nvPr/>
        </p:nvSpPr>
        <p:spPr>
          <a:xfrm>
            <a:off x="1261700" y="1383630"/>
            <a:ext cx="441003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方法二：可以在workbench上直接进行操作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388" name="矩形 1"/>
          <p:cNvSpPr txBox="1"/>
          <p:nvPr/>
        </p:nvSpPr>
        <p:spPr>
          <a:xfrm>
            <a:off x="989891" y="487173"/>
            <a:ext cx="247507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4.数据表操作</a:t>
            </a:r>
          </a:p>
        </p:txBody>
      </p:sp>
      <p:sp>
        <p:nvSpPr>
          <p:cNvPr id="389" name="矩形 7"/>
          <p:cNvSpPr txBox="1"/>
          <p:nvPr/>
        </p:nvSpPr>
        <p:spPr>
          <a:xfrm>
            <a:off x="984973" y="1298942"/>
            <a:ext cx="461657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3.表结构的修改。</a:t>
            </a:r>
          </a:p>
        </p:txBody>
      </p:sp>
      <p:sp>
        <p:nvSpPr>
          <p:cNvPr id="390" name="矩形 8"/>
          <p:cNvSpPr txBox="1"/>
          <p:nvPr/>
        </p:nvSpPr>
        <p:spPr>
          <a:xfrm>
            <a:off x="984973" y="1850640"/>
            <a:ext cx="600257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(2)也可以同时增加多个字段，注意字段名不要重复了</a:t>
            </a:r>
          </a:p>
        </p:txBody>
      </p:sp>
      <p:sp>
        <p:nvSpPr>
          <p:cNvPr id="391" name="矩形 9"/>
          <p:cNvSpPr txBox="1"/>
          <p:nvPr/>
        </p:nvSpPr>
        <p:spPr>
          <a:xfrm>
            <a:off x="1113490" y="2303383"/>
            <a:ext cx="10011614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alter table student add hobby varchar(20), add age int first, add birth TINYINT after name;</a:t>
            </a:r>
          </a:p>
        </p:txBody>
      </p:sp>
      <p:sp>
        <p:nvSpPr>
          <p:cNvPr id="392" name="矩形 10"/>
          <p:cNvSpPr txBox="1"/>
          <p:nvPr/>
        </p:nvSpPr>
        <p:spPr>
          <a:xfrm>
            <a:off x="924349" y="3263627"/>
            <a:ext cx="10883464" cy="110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(3)</a:t>
            </a:r>
            <a:r>
              <a:rPr dirty="0" err="1">
                <a:solidFill>
                  <a:schemeClr val="accent5"/>
                </a:solidFill>
              </a:rPr>
              <a:t>修改一列类型</a:t>
            </a:r>
            <a:r>
              <a:rPr dirty="0" err="1"/>
              <a:t>。我们把age</a:t>
            </a:r>
            <a:r>
              <a:rPr dirty="0"/>
              <a:t> </a:t>
            </a:r>
            <a:r>
              <a:rPr dirty="0" err="1"/>
              <a:t>的类型和位置改一下，最后的修改会覆盖之前的修改内容</a:t>
            </a:r>
            <a:r>
              <a:rPr dirty="0"/>
              <a:t>；</a:t>
            </a:r>
          </a:p>
          <a:p>
            <a:pPr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/>
          </a:p>
          <a:p>
            <a:pPr>
              <a:defRPr sz="2000">
                <a:solidFill>
                  <a:srgbClr val="31489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alter table </a:t>
            </a:r>
            <a:r>
              <a:rPr dirty="0" err="1">
                <a:solidFill>
                  <a:srgbClr val="000000"/>
                </a:solidFill>
              </a:rPr>
              <a:t>tab_name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chemeClr val="accent1"/>
                </a:solidFill>
              </a:rPr>
              <a:t>modify </a:t>
            </a:r>
            <a:r>
              <a:rPr dirty="0" err="1">
                <a:solidFill>
                  <a:srgbClr val="000000"/>
                </a:solidFill>
              </a:rPr>
              <a:t>列名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类型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chemeClr val="accent6"/>
                </a:solidFill>
              </a:rPr>
              <a:t>[</a:t>
            </a:r>
            <a:r>
              <a:rPr dirty="0" err="1">
                <a:solidFill>
                  <a:schemeClr val="accent6"/>
                </a:solidFill>
              </a:rPr>
              <a:t>完整性约束条件</a:t>
            </a:r>
            <a:r>
              <a:rPr dirty="0">
                <a:solidFill>
                  <a:schemeClr val="accent6"/>
                </a:solidFill>
              </a:rPr>
              <a:t>]</a:t>
            </a:r>
            <a:r>
              <a:rPr dirty="0">
                <a:solidFill>
                  <a:srgbClr val="000000"/>
                </a:solidFill>
              </a:rPr>
              <a:t>［</a:t>
            </a:r>
            <a:r>
              <a:rPr dirty="0" err="1">
                <a:solidFill>
                  <a:srgbClr val="000000"/>
                </a:solidFill>
              </a:rPr>
              <a:t>first｜after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字段名</a:t>
            </a:r>
            <a:r>
              <a:rPr dirty="0">
                <a:solidFill>
                  <a:srgbClr val="000000"/>
                </a:solidFill>
              </a:rPr>
              <a:t>］;</a:t>
            </a:r>
          </a:p>
        </p:txBody>
      </p:sp>
      <p:sp>
        <p:nvSpPr>
          <p:cNvPr id="393" name="矩形 11"/>
          <p:cNvSpPr txBox="1"/>
          <p:nvPr/>
        </p:nvSpPr>
        <p:spPr>
          <a:xfrm>
            <a:off x="984973" y="5147200"/>
            <a:ext cx="9568034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chemeClr val="accent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将学生的美术成绩的默认值设为0，并将类型改成tinyint，将该列放到Chinese后面</a:t>
            </a:r>
          </a:p>
          <a:p>
            <a:pPr>
              <a:defRPr sz="2000">
                <a:solidFill>
                  <a:schemeClr val="accent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  <a:p>
            <a:pPr>
              <a:defRPr sz="20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alter</a:t>
            </a:r>
            <a:r>
              <a:rPr>
                <a:solidFill>
                  <a:srgbClr val="000000"/>
                </a:solidFill>
              </a:rPr>
              <a:t> </a:t>
            </a:r>
            <a:r>
              <a:t>table</a:t>
            </a:r>
            <a:r>
              <a:rPr>
                <a:solidFill>
                  <a:srgbClr val="000000"/>
                </a:solidFill>
              </a:rPr>
              <a:t> student modify Art </a:t>
            </a:r>
            <a:r>
              <a:t>tinyint</a:t>
            </a:r>
            <a:r>
              <a:rPr>
                <a:solidFill>
                  <a:srgbClr val="000000"/>
                </a:solidFill>
              </a:rPr>
              <a:t> default 0 after Chinese; 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396" name="矩形 1"/>
          <p:cNvSpPr txBox="1"/>
          <p:nvPr/>
        </p:nvSpPr>
        <p:spPr>
          <a:xfrm>
            <a:off x="989891" y="487173"/>
            <a:ext cx="247507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4.数据表操作</a:t>
            </a:r>
          </a:p>
        </p:txBody>
      </p:sp>
      <p:sp>
        <p:nvSpPr>
          <p:cNvPr id="397" name="矩形 5"/>
          <p:cNvSpPr txBox="1"/>
          <p:nvPr/>
        </p:nvSpPr>
        <p:spPr>
          <a:xfrm>
            <a:off x="860282" y="1422797"/>
            <a:ext cx="9983670" cy="134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(4)</a:t>
            </a:r>
            <a:r>
              <a:rPr>
                <a:solidFill>
                  <a:schemeClr val="accent5"/>
                </a:solidFill>
              </a:rPr>
              <a:t>修改列名。跟前面的修改类型相似，只不过增加了修改列名的功能</a:t>
            </a:r>
          </a:p>
          <a:p>
            <a:pPr>
              <a:defRPr sz="2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alter table </a:t>
            </a:r>
            <a:r>
              <a:rPr>
                <a:solidFill>
                  <a:srgbClr val="000000"/>
                </a:solidFill>
              </a:rPr>
              <a:t>tab_name change [column] 列名 新列名 类型 </a:t>
            </a:r>
            <a:r>
              <a:rPr>
                <a:solidFill>
                  <a:schemeClr val="accent6"/>
                </a:solidFill>
              </a:rPr>
              <a:t>[完整性约束条件]</a:t>
            </a:r>
            <a:r>
              <a:rPr>
                <a:solidFill>
                  <a:srgbClr val="000000"/>
                </a:solidFill>
              </a:rPr>
              <a:t>［first｜after 字段名］;</a:t>
            </a:r>
          </a:p>
        </p:txBody>
      </p:sp>
      <p:sp>
        <p:nvSpPr>
          <p:cNvPr id="398" name="矩形 9"/>
          <p:cNvSpPr txBox="1"/>
          <p:nvPr/>
        </p:nvSpPr>
        <p:spPr>
          <a:xfrm>
            <a:off x="860281" y="3957875"/>
            <a:ext cx="9263235" cy="129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(5)</a:t>
            </a:r>
            <a:r>
              <a:rPr dirty="0" err="1">
                <a:solidFill>
                  <a:schemeClr val="accent5"/>
                </a:solidFill>
              </a:rPr>
              <a:t>删除一列。</a:t>
            </a:r>
            <a:r>
              <a:rPr dirty="0" err="1"/>
              <a:t>现在把Age这一行删除</a:t>
            </a:r>
            <a:r>
              <a:rPr dirty="0"/>
              <a:t>：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/>
          </a:p>
          <a:p>
            <a:pPr>
              <a:defRPr sz="2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alter table </a:t>
            </a:r>
            <a:r>
              <a:rPr dirty="0" err="1">
                <a:solidFill>
                  <a:srgbClr val="000000"/>
                </a:solidFill>
              </a:rPr>
              <a:t>tab_name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drop </a:t>
            </a:r>
            <a:r>
              <a:rPr dirty="0">
                <a:solidFill>
                  <a:srgbClr val="000000"/>
                </a:solidFill>
              </a:rPr>
              <a:t>[column] </a:t>
            </a:r>
            <a:r>
              <a:rPr dirty="0" err="1">
                <a:solidFill>
                  <a:srgbClr val="000000"/>
                </a:solidFill>
              </a:rPr>
              <a:t>列名</a:t>
            </a:r>
            <a:r>
              <a:rPr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399" name="矩形 2"/>
          <p:cNvSpPr txBox="1"/>
          <p:nvPr/>
        </p:nvSpPr>
        <p:spPr>
          <a:xfrm>
            <a:off x="860282" y="2690335"/>
            <a:ext cx="10695812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将Art列名修改为Painting，其他约束与前面相同</a:t>
            </a:r>
          </a:p>
          <a:p>
            <a:pPr>
              <a:defRPr sz="24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alter</a:t>
            </a:r>
            <a:r>
              <a:rPr>
                <a:solidFill>
                  <a:srgbClr val="000000"/>
                </a:solidFill>
              </a:rPr>
              <a:t> </a:t>
            </a:r>
            <a:r>
              <a:t>table</a:t>
            </a:r>
            <a:r>
              <a:rPr>
                <a:solidFill>
                  <a:srgbClr val="000000"/>
                </a:solidFill>
              </a:rPr>
              <a:t> student change Art Painting 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default 0 after Chinese; </a:t>
            </a:r>
          </a:p>
        </p:txBody>
      </p:sp>
      <p:sp>
        <p:nvSpPr>
          <p:cNvPr id="400" name="矩形 3"/>
          <p:cNvSpPr txBox="1"/>
          <p:nvPr/>
        </p:nvSpPr>
        <p:spPr>
          <a:xfrm>
            <a:off x="860281" y="5435203"/>
            <a:ext cx="566034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删除student表中的Chinese和English两列</a:t>
            </a:r>
          </a:p>
        </p:txBody>
      </p:sp>
      <p:sp>
        <p:nvSpPr>
          <p:cNvPr id="401" name="矩形 4"/>
          <p:cNvSpPr txBox="1"/>
          <p:nvPr/>
        </p:nvSpPr>
        <p:spPr>
          <a:xfrm>
            <a:off x="860281" y="6070103"/>
            <a:ext cx="637337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alter</a:t>
            </a:r>
            <a:r>
              <a:rPr>
                <a:solidFill>
                  <a:srgbClr val="000000"/>
                </a:solidFill>
              </a:rPr>
              <a:t> </a:t>
            </a:r>
            <a:r>
              <a:t>table</a:t>
            </a:r>
            <a:r>
              <a:rPr>
                <a:solidFill>
                  <a:srgbClr val="000000"/>
                </a:solidFill>
              </a:rPr>
              <a:t> student </a:t>
            </a:r>
            <a:r>
              <a:t>drop</a:t>
            </a:r>
            <a:r>
              <a:rPr>
                <a:solidFill>
                  <a:srgbClr val="000000"/>
                </a:solidFill>
              </a:rPr>
              <a:t> Chinese, </a:t>
            </a:r>
            <a:r>
              <a:t>drop</a:t>
            </a:r>
            <a:r>
              <a:rPr>
                <a:solidFill>
                  <a:srgbClr val="000000"/>
                </a:solidFill>
              </a:rPr>
              <a:t> English;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822837" y="6423079"/>
            <a:ext cx="231278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68" name="矩形 1"/>
          <p:cNvSpPr txBox="1"/>
          <p:nvPr/>
        </p:nvSpPr>
        <p:spPr>
          <a:xfrm>
            <a:off x="762000" y="487173"/>
            <a:ext cx="218158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3. 安装过程</a:t>
            </a:r>
          </a:p>
        </p:txBody>
      </p:sp>
      <p:sp>
        <p:nvSpPr>
          <p:cNvPr id="169" name="文本框 2"/>
          <p:cNvSpPr txBox="1"/>
          <p:nvPr/>
        </p:nvSpPr>
        <p:spPr>
          <a:xfrm>
            <a:off x="1323087" y="1228506"/>
            <a:ext cx="723114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1. 使用管理员打开cmd或powershell,并进入到刚刚解压的目录下</a:t>
            </a:r>
          </a:p>
        </p:txBody>
      </p:sp>
      <p:pic>
        <p:nvPicPr>
          <p:cNvPr id="170" name="图片 11" descr="图片 11"/>
          <p:cNvPicPr>
            <a:picLocks noChangeAspect="1"/>
          </p:cNvPicPr>
          <p:nvPr/>
        </p:nvPicPr>
        <p:blipFill>
          <a:blip r:embed="rId2"/>
          <a:srcRect t="32447" r="80174"/>
          <a:stretch>
            <a:fillRect/>
          </a:stretch>
        </p:blipFill>
        <p:spPr>
          <a:xfrm>
            <a:off x="1236973" y="1979611"/>
            <a:ext cx="1995160" cy="4248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图片 8" descr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973" y="6102753"/>
            <a:ext cx="1088906" cy="275455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直接连接符 13"/>
          <p:cNvSpPr/>
          <p:nvPr/>
        </p:nvSpPr>
        <p:spPr>
          <a:xfrm>
            <a:off x="1489162" y="4369575"/>
            <a:ext cx="1179647" cy="1"/>
          </a:xfrm>
          <a:prstGeom prst="line">
            <a:avLst/>
          </a:prstGeom>
          <a:ln w="15875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73" name="图片 15" descr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239" y="1971536"/>
            <a:ext cx="7585617" cy="3962004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文本框 16"/>
          <p:cNvSpPr txBox="1"/>
          <p:nvPr/>
        </p:nvSpPr>
        <p:spPr>
          <a:xfrm>
            <a:off x="980884" y="6300632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右键打开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404" name="矩形 1"/>
          <p:cNvSpPr txBox="1"/>
          <p:nvPr/>
        </p:nvSpPr>
        <p:spPr>
          <a:xfrm>
            <a:off x="989891" y="487173"/>
            <a:ext cx="247507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4.数据表操作</a:t>
            </a:r>
          </a:p>
        </p:txBody>
      </p:sp>
      <p:sp>
        <p:nvSpPr>
          <p:cNvPr id="405" name="矩形 5"/>
          <p:cNvSpPr txBox="1"/>
          <p:nvPr/>
        </p:nvSpPr>
        <p:spPr>
          <a:xfrm>
            <a:off x="860283" y="1496472"/>
            <a:ext cx="9983670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(6)</a:t>
            </a:r>
            <a:r>
              <a:rPr>
                <a:solidFill>
                  <a:schemeClr val="accent5"/>
                </a:solidFill>
              </a:rPr>
              <a:t>修改表名。</a:t>
            </a:r>
          </a:p>
          <a:p>
            <a:pPr>
              <a:defRPr sz="2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rename table </a:t>
            </a:r>
            <a:r>
              <a:rPr>
                <a:solidFill>
                  <a:srgbClr val="000000"/>
                </a:solidFill>
              </a:rPr>
              <a:t>表名 </a:t>
            </a:r>
            <a:r>
              <a:t>to </a:t>
            </a:r>
            <a:r>
              <a:rPr>
                <a:solidFill>
                  <a:srgbClr val="000000"/>
                </a:solidFill>
              </a:rPr>
              <a:t>新表名;</a:t>
            </a:r>
          </a:p>
        </p:txBody>
      </p:sp>
      <p:sp>
        <p:nvSpPr>
          <p:cNvPr id="406" name="矩形 7"/>
          <p:cNvSpPr txBox="1"/>
          <p:nvPr/>
        </p:nvSpPr>
        <p:spPr>
          <a:xfrm>
            <a:off x="860281" y="4284021"/>
            <a:ext cx="3219858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21274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(7)</a:t>
            </a:r>
            <a:r>
              <a:rPr>
                <a:solidFill>
                  <a:srgbClr val="FF6600"/>
                </a:solidFill>
              </a:rPr>
              <a:t>修该表所用的字符集</a:t>
            </a:r>
          </a:p>
        </p:txBody>
      </p:sp>
      <p:sp>
        <p:nvSpPr>
          <p:cNvPr id="407" name="矩形 8"/>
          <p:cNvSpPr txBox="1"/>
          <p:nvPr/>
        </p:nvSpPr>
        <p:spPr>
          <a:xfrm>
            <a:off x="860281" y="4783356"/>
            <a:ext cx="505148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alter</a:t>
            </a:r>
            <a:r>
              <a:rPr>
                <a:solidFill>
                  <a:srgbClr val="000000"/>
                </a:solidFill>
              </a:rPr>
              <a:t> </a:t>
            </a:r>
            <a:r>
              <a:t>table</a:t>
            </a:r>
            <a:r>
              <a:rPr>
                <a:solidFill>
                  <a:srgbClr val="000000"/>
                </a:solidFill>
              </a:rPr>
              <a:t> student </a:t>
            </a:r>
            <a:r>
              <a:t>character</a:t>
            </a:r>
            <a:r>
              <a:rPr>
                <a:solidFill>
                  <a:srgbClr val="000000"/>
                </a:solidFill>
              </a:rPr>
              <a:t> </a:t>
            </a:r>
            <a:r>
              <a:t>set</a:t>
            </a:r>
            <a:r>
              <a:rPr>
                <a:solidFill>
                  <a:srgbClr val="000000"/>
                </a:solidFill>
              </a:rPr>
              <a:t> utf8;</a:t>
            </a:r>
          </a:p>
        </p:txBody>
      </p:sp>
      <p:sp>
        <p:nvSpPr>
          <p:cNvPr id="408" name="矩形 11"/>
          <p:cNvSpPr txBox="1"/>
          <p:nvPr/>
        </p:nvSpPr>
        <p:spPr>
          <a:xfrm>
            <a:off x="860282" y="2908923"/>
            <a:ext cx="7259530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将表名由table改成student_grade</a:t>
            </a:r>
          </a:p>
          <a:p>
            <a:pPr>
              <a:defRPr sz="2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rename table </a:t>
            </a:r>
            <a:r>
              <a:rPr>
                <a:solidFill>
                  <a:srgbClr val="000000"/>
                </a:solidFill>
              </a:rPr>
              <a:t>student </a:t>
            </a:r>
            <a:r>
              <a:t>to </a:t>
            </a:r>
            <a:r>
              <a:rPr>
                <a:solidFill>
                  <a:srgbClr val="000000"/>
                </a:solidFill>
              </a:rPr>
              <a:t>student_grade;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404" name="矩形 1"/>
          <p:cNvSpPr txBox="1"/>
          <p:nvPr/>
        </p:nvSpPr>
        <p:spPr>
          <a:xfrm>
            <a:off x="989891" y="487173"/>
            <a:ext cx="247507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4.数据表操作</a:t>
            </a:r>
          </a:p>
        </p:txBody>
      </p:sp>
      <p:sp>
        <p:nvSpPr>
          <p:cNvPr id="405" name="矩形 5"/>
          <p:cNvSpPr txBox="1"/>
          <p:nvPr/>
        </p:nvSpPr>
        <p:spPr>
          <a:xfrm>
            <a:off x="860283" y="1496472"/>
            <a:ext cx="998367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(</a:t>
            </a:r>
            <a:r>
              <a:rPr lang="en-US" altLang="zh-CN" dirty="0"/>
              <a:t>8</a:t>
            </a:r>
            <a:r>
              <a:rPr dirty="0"/>
              <a:t>)</a:t>
            </a:r>
            <a:r>
              <a:rPr lang="zh-CN" altLang="en-US" dirty="0">
                <a:solidFill>
                  <a:schemeClr val="accent5"/>
                </a:solidFill>
              </a:rPr>
              <a:t>为表添加外键</a:t>
            </a:r>
            <a:r>
              <a:rPr dirty="0">
                <a:solidFill>
                  <a:schemeClr val="accent5"/>
                </a:solidFill>
              </a:rPr>
              <a:t>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5AABB5-FBF2-4CF6-B10D-716142F4FFB8}"/>
              </a:ext>
            </a:extLst>
          </p:cNvPr>
          <p:cNvSpPr txBox="1"/>
          <p:nvPr/>
        </p:nvSpPr>
        <p:spPr>
          <a:xfrm>
            <a:off x="989891" y="2062003"/>
            <a:ext cx="630396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F0000"/>
                </a:solidFill>
              </a:rPr>
              <a:t>在这里我们首先添加一个</a:t>
            </a:r>
            <a:r>
              <a:rPr lang="en-US" altLang="zh-CN" dirty="0">
                <a:solidFill>
                  <a:srgbClr val="FF0000"/>
                </a:solidFill>
              </a:rPr>
              <a:t>class</a:t>
            </a:r>
            <a:r>
              <a:rPr lang="zh-CN" altLang="en-US" dirty="0">
                <a:solidFill>
                  <a:srgbClr val="FF0000"/>
                </a:solidFill>
              </a:rPr>
              <a:t>的表，里面有班级名和班主任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Calibri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CD61444-5267-4177-B91A-0C1CD61427A5}"/>
              </a:ext>
            </a:extLst>
          </p:cNvPr>
          <p:cNvSpPr/>
          <p:nvPr/>
        </p:nvSpPr>
        <p:spPr>
          <a:xfrm>
            <a:off x="1955629" y="2638729"/>
            <a:ext cx="66483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dirty="0"/>
              <a:t>create table </a:t>
            </a:r>
            <a:r>
              <a:rPr lang="en-US" altLang="zh-CN" dirty="0" err="1"/>
              <a:t>class_info</a:t>
            </a:r>
            <a:r>
              <a:rPr lang="en-US" altLang="zh-CN" dirty="0"/>
              <a:t>( 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dirty="0"/>
              <a:t>	</a:t>
            </a:r>
            <a:r>
              <a:rPr lang="en-US" altLang="zh-CN" dirty="0" err="1"/>
              <a:t>class_name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varchar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rgbClr val="800000"/>
                </a:solidFill>
              </a:rPr>
              <a:t>20</a:t>
            </a:r>
            <a:r>
              <a:rPr lang="en-US" altLang="zh-CN" dirty="0"/>
              <a:t>) </a:t>
            </a:r>
            <a:r>
              <a:rPr lang="en-US" altLang="zh-CN" dirty="0">
                <a:solidFill>
                  <a:srgbClr val="0000FF"/>
                </a:solidFill>
              </a:rPr>
              <a:t>primary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key </a:t>
            </a:r>
            <a:r>
              <a:rPr lang="en-US" altLang="zh-CN" dirty="0"/>
              <a:t>, 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dirty="0"/>
              <a:t>	teacher</a:t>
            </a:r>
            <a:r>
              <a:rPr lang="en-US" altLang="zh-CN" dirty="0">
                <a:solidFill>
                  <a:srgbClr val="0000FF"/>
                </a:solidFill>
              </a:rPr>
              <a:t> varchar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rgbClr val="800000"/>
                </a:solidFill>
              </a:rPr>
              <a:t>20</a:t>
            </a:r>
            <a:r>
              <a:rPr lang="en-US" altLang="zh-CN" dirty="0"/>
              <a:t>) );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5C7A71-A872-4E30-A8E6-11131440C6DC}"/>
              </a:ext>
            </a:extLst>
          </p:cNvPr>
          <p:cNvSpPr txBox="1"/>
          <p:nvPr/>
        </p:nvSpPr>
        <p:spPr>
          <a:xfrm>
            <a:off x="1147603" y="4130142"/>
            <a:ext cx="35548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然后我们添加往里面添加班级数据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0D03CCE-9C74-4F62-8645-D435BB1DF8BC}"/>
              </a:ext>
            </a:extLst>
          </p:cNvPr>
          <p:cNvSpPr/>
          <p:nvPr/>
        </p:nvSpPr>
        <p:spPr>
          <a:xfrm>
            <a:off x="2489541" y="4761363"/>
            <a:ext cx="81948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dirty="0"/>
              <a:t>insert into </a:t>
            </a:r>
            <a:r>
              <a:rPr lang="en-US" altLang="zh-CN" dirty="0" err="1"/>
              <a:t>class_info</a:t>
            </a:r>
            <a:r>
              <a:rPr lang="en-US" altLang="zh-CN" dirty="0"/>
              <a:t> values 	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dirty="0"/>
              <a:t>	(</a:t>
            </a:r>
            <a:r>
              <a:rPr lang="en-US" altLang="zh-CN" dirty="0">
                <a:solidFill>
                  <a:srgbClr val="FF0000"/>
                </a:solidFill>
              </a:rPr>
              <a:t>'class_1'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FF0000"/>
                </a:solidFill>
              </a:rPr>
              <a:t> '</a:t>
            </a:r>
            <a:r>
              <a:rPr lang="en-US" altLang="zh-CN" dirty="0" err="1">
                <a:solidFill>
                  <a:srgbClr val="FF0000"/>
                </a:solidFill>
              </a:rPr>
              <a:t>teacher_ma</a:t>
            </a:r>
            <a:r>
              <a:rPr lang="en-US" altLang="zh-CN" dirty="0">
                <a:solidFill>
                  <a:srgbClr val="FF0000"/>
                </a:solidFill>
              </a:rPr>
              <a:t>'</a:t>
            </a:r>
            <a:r>
              <a:rPr lang="en-US" altLang="zh-CN" dirty="0"/>
              <a:t>),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dirty="0"/>
              <a:t>	(</a:t>
            </a:r>
            <a:r>
              <a:rPr lang="en-US" altLang="zh-CN" dirty="0">
                <a:solidFill>
                  <a:srgbClr val="FF0000"/>
                </a:solidFill>
              </a:rPr>
              <a:t>'class_2'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FF0000"/>
                </a:solidFill>
              </a:rPr>
              <a:t> '</a:t>
            </a:r>
            <a:r>
              <a:rPr lang="en-US" altLang="zh-CN" dirty="0" err="1">
                <a:solidFill>
                  <a:srgbClr val="FF0000"/>
                </a:solidFill>
              </a:rPr>
              <a:t>teacher_li</a:t>
            </a:r>
            <a:r>
              <a:rPr lang="en-US" altLang="zh-CN" dirty="0">
                <a:solidFill>
                  <a:srgbClr val="FF0000"/>
                </a:solidFill>
              </a:rPr>
              <a:t>'</a:t>
            </a:r>
            <a:r>
              <a:rPr lang="en-US" altLang="zh-CN" dirty="0"/>
              <a:t>);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522188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404" name="矩形 1"/>
          <p:cNvSpPr txBox="1"/>
          <p:nvPr/>
        </p:nvSpPr>
        <p:spPr>
          <a:xfrm>
            <a:off x="989891" y="487173"/>
            <a:ext cx="247507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4.数据表操作</a:t>
            </a:r>
          </a:p>
        </p:txBody>
      </p:sp>
      <p:sp>
        <p:nvSpPr>
          <p:cNvPr id="405" name="矩形 5"/>
          <p:cNvSpPr txBox="1"/>
          <p:nvPr/>
        </p:nvSpPr>
        <p:spPr>
          <a:xfrm>
            <a:off x="860283" y="1496472"/>
            <a:ext cx="998367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(</a:t>
            </a:r>
            <a:r>
              <a:rPr lang="en-US" altLang="zh-CN" dirty="0"/>
              <a:t>8</a:t>
            </a:r>
            <a:r>
              <a:rPr dirty="0"/>
              <a:t>)</a:t>
            </a:r>
            <a:r>
              <a:rPr lang="zh-CN" altLang="en-US" dirty="0">
                <a:solidFill>
                  <a:schemeClr val="accent5"/>
                </a:solidFill>
              </a:rPr>
              <a:t>为表添加外键</a:t>
            </a:r>
            <a:r>
              <a:rPr dirty="0">
                <a:solidFill>
                  <a:schemeClr val="accent5"/>
                </a:solidFill>
              </a:rPr>
              <a:t>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5AABB5-FBF2-4CF6-B10D-716142F4FFB8}"/>
              </a:ext>
            </a:extLst>
          </p:cNvPr>
          <p:cNvSpPr txBox="1"/>
          <p:nvPr/>
        </p:nvSpPr>
        <p:spPr>
          <a:xfrm>
            <a:off x="989890" y="2062003"/>
            <a:ext cx="10522957" cy="784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F0000"/>
                </a:solidFill>
              </a:rPr>
              <a:t>我们可以发现</a:t>
            </a:r>
            <a:r>
              <a:rPr lang="en-US" altLang="zh-CN" dirty="0">
                <a:solidFill>
                  <a:srgbClr val="FF0000"/>
                </a:solidFill>
              </a:rPr>
              <a:t>student</a:t>
            </a:r>
            <a:r>
              <a:rPr lang="zh-CN" altLang="en-US" dirty="0">
                <a:solidFill>
                  <a:srgbClr val="FF0000"/>
                </a:solidFill>
              </a:rPr>
              <a:t>表中的</a:t>
            </a:r>
            <a:r>
              <a:rPr lang="en-US" altLang="zh-CN" dirty="0">
                <a:solidFill>
                  <a:srgbClr val="FF0000"/>
                </a:solidFill>
              </a:rPr>
              <a:t>class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 err="1">
                <a:solidFill>
                  <a:srgbClr val="FF0000"/>
                </a:solidFill>
              </a:rPr>
              <a:t>class_info</a:t>
            </a:r>
            <a:r>
              <a:rPr lang="zh-CN" altLang="en-US" dirty="0">
                <a:solidFill>
                  <a:srgbClr val="FF0000"/>
                </a:solidFill>
              </a:rPr>
              <a:t>表中的</a:t>
            </a:r>
            <a:r>
              <a:rPr lang="en-US" altLang="zh-CN" dirty="0" err="1">
                <a:solidFill>
                  <a:srgbClr val="FF0000"/>
                </a:solidFill>
              </a:rPr>
              <a:t>class_name</a:t>
            </a:r>
            <a:r>
              <a:rPr lang="zh-CN" altLang="en-US" dirty="0">
                <a:solidFill>
                  <a:srgbClr val="FF0000"/>
                </a:solidFill>
              </a:rPr>
              <a:t>的值是相同的，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而且</a:t>
            </a:r>
            <a:r>
              <a:rPr lang="en-US" altLang="zh-CN" dirty="0">
                <a:solidFill>
                  <a:srgbClr val="FF0000"/>
                </a:solidFill>
              </a:rPr>
              <a:t>student</a:t>
            </a:r>
            <a:r>
              <a:rPr lang="zh-CN" altLang="en-US" dirty="0">
                <a:solidFill>
                  <a:srgbClr val="FF0000"/>
                </a:solidFill>
              </a:rPr>
              <a:t>表中的</a:t>
            </a:r>
            <a:r>
              <a:rPr lang="en-US" altLang="zh-CN" dirty="0">
                <a:solidFill>
                  <a:srgbClr val="FF0000"/>
                </a:solidFill>
              </a:rPr>
              <a:t>class</a:t>
            </a:r>
            <a:r>
              <a:rPr lang="zh-CN" altLang="en-US" dirty="0">
                <a:solidFill>
                  <a:srgbClr val="FF0000"/>
                </a:solidFill>
              </a:rPr>
              <a:t>必定在</a:t>
            </a:r>
            <a:r>
              <a:rPr lang="en-US" altLang="zh-CN" dirty="0" err="1">
                <a:solidFill>
                  <a:srgbClr val="FF0000"/>
                </a:solidFill>
              </a:rPr>
              <a:t>class_info</a:t>
            </a:r>
            <a:r>
              <a:rPr lang="zh-CN" altLang="en-US" dirty="0">
                <a:solidFill>
                  <a:srgbClr val="FF0000"/>
                </a:solidFill>
              </a:rPr>
              <a:t>表中的</a:t>
            </a:r>
            <a:r>
              <a:rPr lang="en-US" altLang="zh-CN" dirty="0" err="1">
                <a:solidFill>
                  <a:srgbClr val="FF0000"/>
                </a:solidFill>
              </a:rPr>
              <a:t>class_name</a:t>
            </a:r>
            <a:r>
              <a:rPr lang="zh-CN" altLang="en-US" dirty="0">
                <a:solidFill>
                  <a:srgbClr val="FF0000"/>
                </a:solidFill>
              </a:rPr>
              <a:t>中。因此我们可以为这两个属性建立外键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Calibri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F59DB6-77AC-41DE-8C59-306D83D24759}"/>
              </a:ext>
            </a:extLst>
          </p:cNvPr>
          <p:cNvSpPr/>
          <p:nvPr/>
        </p:nvSpPr>
        <p:spPr>
          <a:xfrm>
            <a:off x="1146138" y="5054564"/>
            <a:ext cx="91472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Microsoft YaHei"/>
                <a:ea typeface="Microsoft YaHei"/>
              </a:rPr>
              <a:t>alter table student </a:t>
            </a:r>
            <a:endParaRPr lang="en-US" altLang="zh-CN" sz="2400" dirty="0">
              <a:solidFill>
                <a:srgbClr val="0000FF"/>
              </a:solidFill>
              <a:latin typeface="Microsoft YaHei"/>
              <a:ea typeface="Microsoft YaHei"/>
            </a:endParaRPr>
          </a:p>
          <a:p>
            <a:r>
              <a:rPr lang="zh-CN" altLang="en-US" sz="2400" dirty="0">
                <a:solidFill>
                  <a:srgbClr val="0000FF"/>
                </a:solidFill>
                <a:latin typeface="Microsoft YaHei"/>
                <a:ea typeface="Microsoft YaHei"/>
              </a:rPr>
              <a:t>add constraint fk_class</a:t>
            </a:r>
            <a:endParaRPr lang="en-US" altLang="zh-CN" sz="2400" dirty="0">
              <a:solidFill>
                <a:srgbClr val="0000FF"/>
              </a:solidFill>
              <a:latin typeface="Microsoft YaHei"/>
              <a:ea typeface="Microsoft YaHei"/>
            </a:endParaRPr>
          </a:p>
          <a:p>
            <a:r>
              <a:rPr lang="zh-CN" altLang="en-US" sz="2400" dirty="0">
                <a:solidFill>
                  <a:srgbClr val="0000FF"/>
                </a:solidFill>
                <a:latin typeface="Microsoft YaHei"/>
                <a:ea typeface="Microsoft YaHei"/>
              </a:rPr>
              <a:t>foreign key(class) references class_info(class_name)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5F05DB-F4F4-421A-850A-2BE17AA32266}"/>
              </a:ext>
            </a:extLst>
          </p:cNvPr>
          <p:cNvSpPr/>
          <p:nvPr/>
        </p:nvSpPr>
        <p:spPr>
          <a:xfrm>
            <a:off x="1146138" y="2950697"/>
            <a:ext cx="90583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Microsoft YaHei"/>
                <a:ea typeface="Microsoft YaHei"/>
              </a:rPr>
              <a:t>alter table </a:t>
            </a:r>
            <a:r>
              <a:rPr lang="en-US" altLang="zh-CN" sz="2400" dirty="0" err="1">
                <a:solidFill>
                  <a:schemeClr val="tx1"/>
                </a:solidFill>
                <a:latin typeface="Microsoft YaHei"/>
                <a:ea typeface="Microsoft YaHei"/>
              </a:rPr>
              <a:t>tab_name</a:t>
            </a:r>
            <a:r>
              <a:rPr lang="zh-CN" altLang="en-US" sz="2400" dirty="0">
                <a:solidFill>
                  <a:schemeClr val="tx1"/>
                </a:solidFill>
                <a:latin typeface="Microsoft YaHei"/>
                <a:ea typeface="Microsoft YaHei"/>
              </a:rPr>
              <a:t> </a:t>
            </a:r>
            <a:endParaRPr lang="en-US" altLang="zh-CN" sz="2400" dirty="0">
              <a:solidFill>
                <a:schemeClr val="tx1"/>
              </a:solidFill>
              <a:latin typeface="Microsoft YaHei"/>
              <a:ea typeface="Microsoft YaHei"/>
            </a:endParaRPr>
          </a:p>
          <a:p>
            <a:r>
              <a:rPr lang="zh-CN" altLang="en-US" sz="2400" dirty="0">
                <a:solidFill>
                  <a:schemeClr val="accent1"/>
                </a:solidFill>
                <a:latin typeface="Microsoft YaHei"/>
                <a:ea typeface="Microsoft YaHei"/>
              </a:rPr>
              <a:t>add constraint </a:t>
            </a:r>
            <a:r>
              <a:rPr lang="zh-CN" altLang="en-US" sz="2400" dirty="0">
                <a:solidFill>
                  <a:schemeClr val="tx1"/>
                </a:solidFill>
                <a:latin typeface="Microsoft YaHei"/>
                <a:ea typeface="Microsoft YaHei"/>
              </a:rPr>
              <a:t>约束名</a:t>
            </a:r>
            <a:endParaRPr lang="en-US" altLang="zh-CN" sz="2400" dirty="0">
              <a:solidFill>
                <a:schemeClr val="tx1"/>
              </a:solidFill>
              <a:latin typeface="Microsoft YaHei"/>
              <a:ea typeface="Microsoft YaHei"/>
            </a:endParaRPr>
          </a:p>
          <a:p>
            <a:r>
              <a:rPr lang="zh-CN" altLang="en-US" sz="2400" dirty="0">
                <a:solidFill>
                  <a:schemeClr val="accent1"/>
                </a:solidFill>
                <a:latin typeface="Microsoft YaHei"/>
                <a:ea typeface="Microsoft YaHei"/>
              </a:rPr>
              <a:t>foreign key</a:t>
            </a:r>
            <a:r>
              <a:rPr lang="zh-CN" altLang="en-US" sz="2400" dirty="0">
                <a:solidFill>
                  <a:srgbClr val="0000FF"/>
                </a:solidFill>
                <a:latin typeface="Microsoft YaHei"/>
                <a:ea typeface="Microsoft YaHei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latin typeface="Microsoft YaHei"/>
                <a:ea typeface="Microsoft YaHei"/>
              </a:rPr>
              <a:t>外键名</a:t>
            </a:r>
            <a:r>
              <a:rPr lang="zh-CN" altLang="en-US" sz="2400" dirty="0">
                <a:solidFill>
                  <a:srgbClr val="0000FF"/>
                </a:solidFill>
                <a:latin typeface="Microsoft YaHei"/>
                <a:ea typeface="Microsoft YaHei"/>
              </a:rPr>
              <a:t>) </a:t>
            </a:r>
            <a:r>
              <a:rPr lang="zh-CN" altLang="en-US" sz="2400" dirty="0">
                <a:solidFill>
                  <a:schemeClr val="accent1"/>
                </a:solidFill>
                <a:latin typeface="Microsoft YaHei"/>
                <a:ea typeface="Microsoft YaHei"/>
              </a:rPr>
              <a:t>references</a:t>
            </a:r>
            <a:r>
              <a:rPr lang="zh-CN" altLang="en-US" sz="2400" dirty="0">
                <a:solidFill>
                  <a:srgbClr val="0000FF"/>
                </a:solidFill>
                <a:latin typeface="Microsoft YaHei"/>
                <a:ea typeface="Microsoft YaHei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Microsoft YaHei"/>
                <a:ea typeface="Microsoft YaHei"/>
              </a:rPr>
              <a:t>主表</a:t>
            </a:r>
            <a:r>
              <a:rPr lang="zh-CN" altLang="en-US" sz="2400" dirty="0">
                <a:solidFill>
                  <a:srgbClr val="0000FF"/>
                </a:solidFill>
                <a:latin typeface="Microsoft YaHei"/>
                <a:ea typeface="Microsoft YaHei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latin typeface="Microsoft YaHei"/>
                <a:ea typeface="Microsoft YaHei"/>
              </a:rPr>
              <a:t>主键名</a:t>
            </a:r>
            <a:r>
              <a:rPr lang="zh-CN" altLang="en-US" sz="2400" dirty="0">
                <a:solidFill>
                  <a:srgbClr val="0000FF"/>
                </a:solidFill>
                <a:latin typeface="Microsoft YaHei"/>
                <a:ea typeface="Microsoft YaHe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588143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404" name="矩形 1"/>
          <p:cNvSpPr txBox="1"/>
          <p:nvPr/>
        </p:nvSpPr>
        <p:spPr>
          <a:xfrm>
            <a:off x="989891" y="487173"/>
            <a:ext cx="247507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4.数据表操作</a:t>
            </a:r>
          </a:p>
        </p:txBody>
      </p:sp>
      <p:sp>
        <p:nvSpPr>
          <p:cNvPr id="405" name="矩形 5"/>
          <p:cNvSpPr txBox="1"/>
          <p:nvPr/>
        </p:nvSpPr>
        <p:spPr>
          <a:xfrm>
            <a:off x="860283" y="1496472"/>
            <a:ext cx="998367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(</a:t>
            </a:r>
            <a:r>
              <a:rPr lang="en-US" altLang="zh-CN" dirty="0"/>
              <a:t>8</a:t>
            </a:r>
            <a:r>
              <a:rPr dirty="0"/>
              <a:t>)</a:t>
            </a:r>
            <a:r>
              <a:rPr lang="zh-CN" altLang="en-US" dirty="0">
                <a:solidFill>
                  <a:schemeClr val="accent5"/>
                </a:solidFill>
              </a:rPr>
              <a:t>为表添加外键</a:t>
            </a:r>
            <a:r>
              <a:rPr dirty="0">
                <a:solidFill>
                  <a:schemeClr val="accent5"/>
                </a:solidFill>
              </a:rPr>
              <a:t>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5AABB5-FBF2-4CF6-B10D-716142F4FFB8}"/>
              </a:ext>
            </a:extLst>
          </p:cNvPr>
          <p:cNvSpPr txBox="1"/>
          <p:nvPr/>
        </p:nvSpPr>
        <p:spPr>
          <a:xfrm>
            <a:off x="989890" y="2062003"/>
            <a:ext cx="10522957" cy="784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F0000"/>
                </a:solidFill>
              </a:rPr>
              <a:t>我们可以发现</a:t>
            </a:r>
            <a:r>
              <a:rPr lang="en-US" altLang="zh-CN" dirty="0">
                <a:solidFill>
                  <a:srgbClr val="FF0000"/>
                </a:solidFill>
              </a:rPr>
              <a:t>student</a:t>
            </a:r>
            <a:r>
              <a:rPr lang="zh-CN" altLang="en-US" dirty="0">
                <a:solidFill>
                  <a:srgbClr val="FF0000"/>
                </a:solidFill>
              </a:rPr>
              <a:t>表中的</a:t>
            </a:r>
            <a:r>
              <a:rPr lang="en-US" altLang="zh-CN" dirty="0">
                <a:solidFill>
                  <a:srgbClr val="FF0000"/>
                </a:solidFill>
              </a:rPr>
              <a:t>class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 err="1">
                <a:solidFill>
                  <a:srgbClr val="FF0000"/>
                </a:solidFill>
              </a:rPr>
              <a:t>class_info</a:t>
            </a:r>
            <a:r>
              <a:rPr lang="zh-CN" altLang="en-US" dirty="0">
                <a:solidFill>
                  <a:srgbClr val="FF0000"/>
                </a:solidFill>
              </a:rPr>
              <a:t>表中的</a:t>
            </a:r>
            <a:r>
              <a:rPr lang="en-US" altLang="zh-CN" dirty="0" err="1">
                <a:solidFill>
                  <a:srgbClr val="FF0000"/>
                </a:solidFill>
              </a:rPr>
              <a:t>class_name</a:t>
            </a:r>
            <a:r>
              <a:rPr lang="zh-CN" altLang="en-US" dirty="0">
                <a:solidFill>
                  <a:srgbClr val="FF0000"/>
                </a:solidFill>
              </a:rPr>
              <a:t>的值是相同的，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而且</a:t>
            </a:r>
            <a:r>
              <a:rPr lang="en-US" altLang="zh-CN" dirty="0">
                <a:solidFill>
                  <a:srgbClr val="FF0000"/>
                </a:solidFill>
              </a:rPr>
              <a:t>student</a:t>
            </a:r>
            <a:r>
              <a:rPr lang="zh-CN" altLang="en-US" dirty="0">
                <a:solidFill>
                  <a:srgbClr val="FF0000"/>
                </a:solidFill>
              </a:rPr>
              <a:t>表中的</a:t>
            </a:r>
            <a:r>
              <a:rPr lang="en-US" altLang="zh-CN" dirty="0">
                <a:solidFill>
                  <a:srgbClr val="FF0000"/>
                </a:solidFill>
              </a:rPr>
              <a:t>class</a:t>
            </a:r>
            <a:r>
              <a:rPr lang="zh-CN" altLang="en-US" dirty="0">
                <a:solidFill>
                  <a:srgbClr val="FF0000"/>
                </a:solidFill>
              </a:rPr>
              <a:t>必定在</a:t>
            </a:r>
            <a:r>
              <a:rPr lang="en-US" altLang="zh-CN" dirty="0" err="1">
                <a:solidFill>
                  <a:srgbClr val="FF0000"/>
                </a:solidFill>
              </a:rPr>
              <a:t>class_info</a:t>
            </a:r>
            <a:r>
              <a:rPr lang="zh-CN" altLang="en-US" dirty="0">
                <a:solidFill>
                  <a:srgbClr val="FF0000"/>
                </a:solidFill>
              </a:rPr>
              <a:t>表中的</a:t>
            </a:r>
            <a:r>
              <a:rPr lang="en-US" altLang="zh-CN" dirty="0" err="1">
                <a:solidFill>
                  <a:srgbClr val="FF0000"/>
                </a:solidFill>
              </a:rPr>
              <a:t>class_name</a:t>
            </a:r>
            <a:r>
              <a:rPr lang="zh-CN" altLang="en-US" dirty="0">
                <a:solidFill>
                  <a:srgbClr val="FF0000"/>
                </a:solidFill>
              </a:rPr>
              <a:t>中。因此我们可以为这两个属性建立外键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D28BEB-0A0A-487A-A62D-F7B6272B8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397" y="2846831"/>
            <a:ext cx="7006507" cy="371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8609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411" name="矩形 1"/>
          <p:cNvSpPr txBox="1"/>
          <p:nvPr/>
        </p:nvSpPr>
        <p:spPr>
          <a:xfrm>
            <a:off x="989893" y="487173"/>
            <a:ext cx="247507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5.表数据操作</a:t>
            </a:r>
          </a:p>
        </p:txBody>
      </p:sp>
      <p:sp>
        <p:nvSpPr>
          <p:cNvPr id="412" name="矩形 3"/>
          <p:cNvSpPr txBox="1"/>
          <p:nvPr/>
        </p:nvSpPr>
        <p:spPr>
          <a:xfrm>
            <a:off x="1043218" y="1388204"/>
            <a:ext cx="10296532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首先我们重新创建一个主键为id，也就是学号，其他信息有姓名，性别，班级，和语文英语数学三科的成绩。也就是最开始创建的表</a:t>
            </a:r>
          </a:p>
        </p:txBody>
      </p:sp>
      <p:sp>
        <p:nvSpPr>
          <p:cNvPr id="413" name="矩形 5"/>
          <p:cNvSpPr txBox="1"/>
          <p:nvPr/>
        </p:nvSpPr>
        <p:spPr>
          <a:xfrm>
            <a:off x="3561322" y="2631052"/>
            <a:ext cx="6337480" cy="3037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create</a:t>
            </a:r>
            <a:r>
              <a:rPr>
                <a:solidFill>
                  <a:srgbClr val="000000"/>
                </a:solidFill>
              </a:rPr>
              <a:t> </a:t>
            </a:r>
            <a:r>
              <a:t>table</a:t>
            </a:r>
            <a:r>
              <a:rPr>
                <a:solidFill>
                  <a:srgbClr val="000000"/>
                </a:solidFill>
              </a:rPr>
              <a:t> student( 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	id </a:t>
            </a:r>
            <a:r>
              <a:rPr>
                <a:solidFill>
                  <a:srgbClr val="0000FF"/>
                </a:solidFill>
              </a:rPr>
              <a:t>int</a:t>
            </a:r>
            <a:r>
              <a:t> </a:t>
            </a:r>
            <a:r>
              <a:rPr>
                <a:solidFill>
                  <a:srgbClr val="0000FF"/>
                </a:solidFill>
              </a:rPr>
              <a:t>primary</a:t>
            </a:r>
            <a:r>
              <a:t> </a:t>
            </a:r>
            <a:r>
              <a:rPr>
                <a:solidFill>
                  <a:srgbClr val="0000FF"/>
                </a:solidFill>
              </a:rPr>
              <a:t>key </a:t>
            </a:r>
            <a:r>
              <a:t>auto_increment , 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	name </a:t>
            </a:r>
            <a:r>
              <a:rPr>
                <a:solidFill>
                  <a:srgbClr val="0000FF"/>
                </a:solidFill>
              </a:rPr>
              <a:t>varchar</a:t>
            </a:r>
            <a:r>
              <a:t>(</a:t>
            </a:r>
            <a:r>
              <a:rPr b="1">
                <a:solidFill>
                  <a:srgbClr val="800000"/>
                </a:solidFill>
              </a:rPr>
              <a:t>20</a:t>
            </a:r>
            <a:r>
              <a:t>), 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	gender </a:t>
            </a:r>
            <a:r>
              <a:rPr>
                <a:solidFill>
                  <a:srgbClr val="0000FF"/>
                </a:solidFill>
              </a:rPr>
              <a:t>bit</a:t>
            </a:r>
            <a:r>
              <a:t> </a:t>
            </a:r>
            <a:r>
              <a:rPr>
                <a:solidFill>
                  <a:srgbClr val="0000FF"/>
                </a:solidFill>
              </a:rPr>
              <a:t>default</a:t>
            </a:r>
            <a:r>
              <a:t> </a:t>
            </a:r>
            <a:r>
              <a:rPr b="1">
                <a:solidFill>
                  <a:srgbClr val="800000"/>
                </a:solidFill>
              </a:rPr>
              <a:t>1</a:t>
            </a:r>
            <a:r>
              <a:t>, 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	class </a:t>
            </a:r>
            <a:r>
              <a:rPr>
                <a:solidFill>
                  <a:srgbClr val="0000FF"/>
                </a:solidFill>
              </a:rPr>
              <a:t>varchar</a:t>
            </a:r>
            <a:r>
              <a:t>(</a:t>
            </a:r>
            <a:r>
              <a:rPr b="1">
                <a:solidFill>
                  <a:srgbClr val="800000"/>
                </a:solidFill>
              </a:rPr>
              <a:t>20</a:t>
            </a:r>
            <a:r>
              <a:t>),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	Chinese </a:t>
            </a:r>
            <a:r>
              <a:rPr>
                <a:solidFill>
                  <a:srgbClr val="0000FF"/>
                </a:solidFill>
              </a:rPr>
              <a:t>int</a:t>
            </a:r>
            <a:r>
              <a:t>,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	English </a:t>
            </a:r>
            <a:r>
              <a:rPr>
                <a:solidFill>
                  <a:srgbClr val="0000FF"/>
                </a:solidFill>
              </a:rPr>
              <a:t>int</a:t>
            </a:r>
            <a:r>
              <a:t>,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	Math </a:t>
            </a:r>
            <a:r>
              <a:rPr>
                <a:solidFill>
                  <a:srgbClr val="0000FF"/>
                </a:solidFill>
              </a:rPr>
              <a:t>int</a:t>
            </a:r>
            <a:r>
              <a:t>);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416" name="矩形 1"/>
          <p:cNvSpPr txBox="1"/>
          <p:nvPr/>
        </p:nvSpPr>
        <p:spPr>
          <a:xfrm>
            <a:off x="989893" y="487173"/>
            <a:ext cx="247507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5.表数据操作</a:t>
            </a:r>
          </a:p>
        </p:txBody>
      </p:sp>
      <p:sp>
        <p:nvSpPr>
          <p:cNvPr id="417" name="矩形 2"/>
          <p:cNvSpPr txBox="1"/>
          <p:nvPr/>
        </p:nvSpPr>
        <p:spPr>
          <a:xfrm>
            <a:off x="947734" y="1326347"/>
            <a:ext cx="9879321" cy="129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1.增加一条纪录的方式：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  <a:p>
            <a:pPr>
              <a:defRPr sz="2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insert ［into］ </a:t>
            </a:r>
            <a:r>
              <a:rPr>
                <a:solidFill>
                  <a:srgbClr val="000000"/>
                </a:solidFill>
              </a:rPr>
              <a:t>tab_name (field1,filed2,.......) </a:t>
            </a:r>
            <a:r>
              <a:t>values</a:t>
            </a:r>
            <a:r>
              <a:rPr>
                <a:solidFill>
                  <a:srgbClr val="000000"/>
                </a:solidFill>
              </a:rPr>
              <a:t> (value1,value2,.......);</a:t>
            </a:r>
          </a:p>
        </p:txBody>
      </p:sp>
      <p:sp>
        <p:nvSpPr>
          <p:cNvPr id="418" name="矩形 4"/>
          <p:cNvSpPr txBox="1"/>
          <p:nvPr/>
        </p:nvSpPr>
        <p:spPr>
          <a:xfrm>
            <a:off x="947733" y="3223329"/>
            <a:ext cx="10911219" cy="313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/>
              <a:t>在student表中添加小明的完全信息</a:t>
            </a:r>
            <a:endParaRPr dirty="0"/>
          </a:p>
          <a:p>
            <a:pPr>
              <a:defRPr sz="24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insert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into</a:t>
            </a:r>
            <a:r>
              <a:rPr dirty="0">
                <a:solidFill>
                  <a:srgbClr val="000000"/>
                </a:solidFill>
              </a:rPr>
              <a:t> student(</a:t>
            </a:r>
            <a:r>
              <a:rPr dirty="0" err="1">
                <a:solidFill>
                  <a:srgbClr val="000000"/>
                </a:solidFill>
              </a:rPr>
              <a:t>id,name,gender,class,Chinese,English,Math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/>
              <a:t>values</a:t>
            </a:r>
            <a:r>
              <a:rPr dirty="0">
                <a:solidFill>
                  <a:srgbClr val="000000"/>
                </a:solidFill>
              </a:rPr>
              <a:t> (1,</a:t>
            </a:r>
            <a:r>
              <a:rPr dirty="0">
                <a:solidFill>
                  <a:srgbClr val="FF0000"/>
                </a:solidFill>
              </a:rPr>
              <a:t>'xiaoming</a:t>
            </a:r>
            <a:r>
              <a:rPr dirty="0">
                <a:solidFill>
                  <a:schemeClr val="accent6"/>
                </a:solidFill>
              </a:rPr>
              <a:t>'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>
                <a:solidFill>
                  <a:srgbClr val="FF0000"/>
                </a:solidFill>
              </a:rPr>
              <a:t>1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dirty="0">
                <a:solidFill>
                  <a:srgbClr val="FF0000"/>
                </a:solidFill>
              </a:rPr>
              <a:t>'class_1'</a:t>
            </a:r>
            <a:r>
              <a:rPr dirty="0">
                <a:solidFill>
                  <a:srgbClr val="000000"/>
                </a:solidFill>
              </a:rPr>
              <a:t>,60,30,50); 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rgbClr val="000000"/>
              </a:solidFill>
            </a:endParaRPr>
          </a:p>
          <a:p>
            <a:pPr>
              <a:defRPr sz="24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insert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into</a:t>
            </a:r>
            <a:r>
              <a:rPr dirty="0">
                <a:solidFill>
                  <a:srgbClr val="000000"/>
                </a:solidFill>
              </a:rPr>
              <a:t> student </a:t>
            </a:r>
            <a:r>
              <a:rPr dirty="0"/>
              <a:t>values</a:t>
            </a:r>
            <a:r>
              <a:rPr dirty="0">
                <a:solidFill>
                  <a:srgbClr val="000000"/>
                </a:solidFill>
              </a:rPr>
              <a:t> (</a:t>
            </a:r>
            <a:r>
              <a:rPr b="1" dirty="0">
                <a:solidFill>
                  <a:srgbClr val="800000"/>
                </a:solidFill>
              </a:rPr>
              <a:t>2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>
                <a:solidFill>
                  <a:srgbClr val="FF0000"/>
                </a:solidFill>
              </a:rPr>
              <a:t> '</a:t>
            </a:r>
            <a:r>
              <a:rPr dirty="0" err="1">
                <a:solidFill>
                  <a:srgbClr val="FF0000"/>
                </a:solidFill>
              </a:rPr>
              <a:t>xiaoli</a:t>
            </a:r>
            <a:r>
              <a:rPr dirty="0">
                <a:solidFill>
                  <a:srgbClr val="FF0000"/>
                </a:solidFill>
              </a:rPr>
              <a:t>'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dirty="0">
                <a:solidFill>
                  <a:srgbClr val="FF0000"/>
                </a:solidFill>
              </a:rPr>
              <a:t>0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>
                <a:solidFill>
                  <a:srgbClr val="FF0000"/>
                </a:solidFill>
              </a:rPr>
              <a:t> 'class_1',</a:t>
            </a:r>
            <a:r>
              <a:rPr dirty="0">
                <a:solidFill>
                  <a:srgbClr val="000000"/>
                </a:solidFill>
              </a:rPr>
              <a:t>75,33,80); 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rgbClr val="000000"/>
              </a:solidFill>
            </a:endParaRPr>
          </a:p>
          <a:p>
            <a:pPr>
              <a:defRPr sz="24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/>
              <a:t>在student表中添加部分信息</a:t>
            </a:r>
            <a:endParaRPr dirty="0"/>
          </a:p>
          <a:p>
            <a:pPr>
              <a:defRPr sz="24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insert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into</a:t>
            </a:r>
            <a:r>
              <a:rPr dirty="0">
                <a:solidFill>
                  <a:srgbClr val="000000"/>
                </a:solidFill>
              </a:rPr>
              <a:t> student(</a:t>
            </a:r>
            <a:r>
              <a:rPr dirty="0" err="1">
                <a:solidFill>
                  <a:srgbClr val="000000"/>
                </a:solidFill>
              </a:rPr>
              <a:t>id,name,class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/>
              <a:t>values</a:t>
            </a:r>
            <a:r>
              <a:rPr dirty="0">
                <a:solidFill>
                  <a:srgbClr val="000000"/>
                </a:solidFill>
              </a:rPr>
              <a:t> (</a:t>
            </a:r>
            <a:r>
              <a:rPr b="1" dirty="0">
                <a:solidFill>
                  <a:srgbClr val="800000"/>
                </a:solidFill>
              </a:rPr>
              <a:t>3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>
                <a:solidFill>
                  <a:srgbClr val="FF0000"/>
                </a:solidFill>
              </a:rPr>
              <a:t> '</a:t>
            </a:r>
            <a:r>
              <a:rPr dirty="0" err="1">
                <a:solidFill>
                  <a:srgbClr val="FF0000"/>
                </a:solidFill>
              </a:rPr>
              <a:t>xiaoma</a:t>
            </a:r>
            <a:r>
              <a:rPr dirty="0">
                <a:solidFill>
                  <a:srgbClr val="FF0000"/>
                </a:solidFill>
              </a:rPr>
              <a:t>'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dirty="0">
                <a:solidFill>
                  <a:srgbClr val="FF0000"/>
                </a:solidFill>
              </a:rPr>
              <a:t>'class_2'</a:t>
            </a:r>
            <a:r>
              <a:rPr dirty="0">
                <a:solidFill>
                  <a:srgbClr val="000000"/>
                </a:solidFill>
              </a:rPr>
              <a:t>);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421" name="矩形 1"/>
          <p:cNvSpPr txBox="1"/>
          <p:nvPr/>
        </p:nvSpPr>
        <p:spPr>
          <a:xfrm>
            <a:off x="989893" y="487173"/>
            <a:ext cx="247507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5.表数据操作</a:t>
            </a:r>
          </a:p>
        </p:txBody>
      </p:sp>
      <p:sp>
        <p:nvSpPr>
          <p:cNvPr id="422" name="矩形 2"/>
          <p:cNvSpPr txBox="1"/>
          <p:nvPr/>
        </p:nvSpPr>
        <p:spPr>
          <a:xfrm>
            <a:off x="984976" y="1567934"/>
            <a:ext cx="1882339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2.多条插入：</a:t>
            </a:r>
          </a:p>
        </p:txBody>
      </p:sp>
      <p:sp>
        <p:nvSpPr>
          <p:cNvPr id="423" name="矩形 5"/>
          <p:cNvSpPr txBox="1"/>
          <p:nvPr/>
        </p:nvSpPr>
        <p:spPr>
          <a:xfrm>
            <a:off x="984975" y="1987722"/>
            <a:ext cx="10355624" cy="156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insert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into</a:t>
            </a:r>
            <a:r>
              <a:rPr dirty="0">
                <a:solidFill>
                  <a:srgbClr val="000000"/>
                </a:solidFill>
              </a:rPr>
              <a:t> student </a:t>
            </a:r>
            <a:r>
              <a:rPr dirty="0"/>
              <a:t>values</a:t>
            </a:r>
            <a:r>
              <a:rPr dirty="0">
                <a:solidFill>
                  <a:srgbClr val="000000"/>
                </a:solidFill>
              </a:rPr>
              <a:t> 	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	(</a:t>
            </a:r>
            <a:r>
              <a:rPr b="1" dirty="0">
                <a:solidFill>
                  <a:srgbClr val="800000"/>
                </a:solidFill>
              </a:rPr>
              <a:t>1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 '</a:t>
            </a:r>
            <a:r>
              <a:rPr dirty="0" err="1">
                <a:solidFill>
                  <a:srgbClr val="FF0000"/>
                </a:solidFill>
              </a:rPr>
              <a:t>xiaoming</a:t>
            </a:r>
            <a:r>
              <a:rPr dirty="0">
                <a:solidFill>
                  <a:srgbClr val="FF0000"/>
                </a:solidFill>
              </a:rPr>
              <a:t>'</a:t>
            </a:r>
            <a:r>
              <a:rPr dirty="0"/>
              <a:t>, </a:t>
            </a:r>
            <a:r>
              <a:rPr dirty="0">
                <a:solidFill>
                  <a:srgbClr val="FF0000"/>
                </a:solidFill>
              </a:rPr>
              <a:t>1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 'class_1',60,30,50</a:t>
            </a:r>
            <a:r>
              <a:rPr dirty="0"/>
              <a:t>),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	(</a:t>
            </a:r>
            <a:r>
              <a:rPr b="1" dirty="0">
                <a:solidFill>
                  <a:srgbClr val="800000"/>
                </a:solidFill>
              </a:rPr>
              <a:t>2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 '</a:t>
            </a:r>
            <a:r>
              <a:rPr dirty="0" err="1">
                <a:solidFill>
                  <a:srgbClr val="FF0000"/>
                </a:solidFill>
              </a:rPr>
              <a:t>xiaoli</a:t>
            </a:r>
            <a:r>
              <a:rPr dirty="0">
                <a:solidFill>
                  <a:srgbClr val="FF0000"/>
                </a:solidFill>
              </a:rPr>
              <a:t>'</a:t>
            </a:r>
            <a:r>
              <a:rPr dirty="0"/>
              <a:t>, </a:t>
            </a:r>
            <a:r>
              <a:rPr dirty="0">
                <a:solidFill>
                  <a:srgbClr val="FF0000"/>
                </a:solidFill>
              </a:rPr>
              <a:t>0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 'class_1',75,33,80</a:t>
            </a:r>
            <a:r>
              <a:rPr dirty="0"/>
              <a:t>); </a:t>
            </a:r>
            <a:br>
              <a:rPr dirty="0"/>
            </a:br>
            <a:endParaRPr dirty="0"/>
          </a:p>
        </p:txBody>
      </p:sp>
      <p:sp>
        <p:nvSpPr>
          <p:cNvPr id="424" name="矩形 6"/>
          <p:cNvSpPr txBox="1"/>
          <p:nvPr/>
        </p:nvSpPr>
        <p:spPr>
          <a:xfrm>
            <a:off x="984975" y="3517553"/>
            <a:ext cx="9033680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21274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3.修改一条表纪录</a:t>
            </a:r>
          </a:p>
          <a:p>
            <a:pPr>
              <a:defRPr sz="2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update </a:t>
            </a:r>
            <a:r>
              <a:rPr dirty="0" err="1">
                <a:solidFill>
                  <a:srgbClr val="000000"/>
                </a:solidFill>
              </a:rPr>
              <a:t>tab_name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set </a:t>
            </a:r>
            <a:r>
              <a:rPr dirty="0">
                <a:solidFill>
                  <a:srgbClr val="000000"/>
                </a:solidFill>
              </a:rPr>
              <a:t>field1=value1,field2=value2,......</a:t>
            </a:r>
            <a:r>
              <a:rPr dirty="0">
                <a:solidFill>
                  <a:schemeClr val="accent6"/>
                </a:solidFill>
              </a:rPr>
              <a:t>[where </a:t>
            </a:r>
            <a:r>
              <a:rPr dirty="0" err="1">
                <a:solidFill>
                  <a:schemeClr val="accent6"/>
                </a:solidFill>
              </a:rPr>
              <a:t>语句</a:t>
            </a:r>
            <a:r>
              <a:rPr dirty="0">
                <a:solidFill>
                  <a:schemeClr val="accent6"/>
                </a:solidFill>
              </a:rPr>
              <a:t>]</a:t>
            </a:r>
          </a:p>
        </p:txBody>
      </p:sp>
      <p:sp>
        <p:nvSpPr>
          <p:cNvPr id="425" name="矩形 7"/>
          <p:cNvSpPr txBox="1"/>
          <p:nvPr/>
        </p:nvSpPr>
        <p:spPr>
          <a:xfrm>
            <a:off x="984976" y="4621364"/>
            <a:ext cx="9443340" cy="203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把id为2的学生的语文成绩改为90</a:t>
            </a:r>
          </a:p>
          <a:p>
            <a:pPr>
              <a:defRPr sz="24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update</a:t>
            </a:r>
            <a:r>
              <a:rPr>
                <a:solidFill>
                  <a:srgbClr val="000000"/>
                </a:solidFill>
              </a:rPr>
              <a:t> student </a:t>
            </a:r>
            <a:r>
              <a:t>set</a:t>
            </a:r>
            <a:r>
              <a:rPr>
                <a:solidFill>
                  <a:srgbClr val="000000"/>
                </a:solidFill>
              </a:rPr>
              <a:t> Chinese</a:t>
            </a:r>
            <a:r>
              <a:rPr>
                <a:solidFill>
                  <a:srgbClr val="808080"/>
                </a:solidFill>
              </a:rPr>
              <a:t>=</a:t>
            </a:r>
            <a:r>
              <a:rPr b="1">
                <a:solidFill>
                  <a:srgbClr val="800000"/>
                </a:solidFill>
              </a:rPr>
              <a:t>90 </a:t>
            </a:r>
            <a:r>
              <a:t>where</a:t>
            </a:r>
            <a:r>
              <a:rPr>
                <a:solidFill>
                  <a:srgbClr val="000000"/>
                </a:solidFill>
              </a:rPr>
              <a:t> id</a:t>
            </a:r>
            <a:r>
              <a:rPr>
                <a:solidFill>
                  <a:srgbClr val="808080"/>
                </a:solidFill>
              </a:rPr>
              <a:t>=</a:t>
            </a:r>
            <a:r>
              <a:rPr b="1">
                <a:solidFill>
                  <a:srgbClr val="800000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; </a:t>
            </a:r>
          </a:p>
          <a:p>
            <a:pPr>
              <a:defRPr sz="24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把名字为xiaoming的学生的语文成绩改为70</a:t>
            </a:r>
          </a:p>
          <a:p>
            <a:pPr>
              <a:defRPr sz="24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update</a:t>
            </a:r>
            <a:r>
              <a:rPr>
                <a:solidFill>
                  <a:srgbClr val="000000"/>
                </a:solidFill>
              </a:rPr>
              <a:t> student </a:t>
            </a:r>
            <a:r>
              <a:t>set</a:t>
            </a:r>
            <a:r>
              <a:rPr>
                <a:solidFill>
                  <a:srgbClr val="000000"/>
                </a:solidFill>
              </a:rPr>
              <a:t> Chinese</a:t>
            </a:r>
            <a:r>
              <a:rPr>
                <a:solidFill>
                  <a:srgbClr val="808080"/>
                </a:solidFill>
              </a:rPr>
              <a:t>=</a:t>
            </a:r>
            <a:r>
              <a:rPr b="1">
                <a:solidFill>
                  <a:srgbClr val="800000"/>
                </a:solidFill>
              </a:rPr>
              <a:t>70</a:t>
            </a:r>
            <a:r>
              <a:rPr>
                <a:solidFill>
                  <a:srgbClr val="000000"/>
                </a:solidFill>
              </a:rPr>
              <a:t> </a:t>
            </a:r>
            <a:r>
              <a:t>where</a:t>
            </a:r>
            <a:r>
              <a:rPr>
                <a:solidFill>
                  <a:srgbClr val="000000"/>
                </a:solidFill>
              </a:rPr>
              <a:t> name</a:t>
            </a:r>
            <a:r>
              <a:rPr>
                <a:solidFill>
                  <a:srgbClr val="808080"/>
                </a:solidFill>
              </a:rPr>
              <a:t>=</a:t>
            </a:r>
            <a:r>
              <a:rPr>
                <a:solidFill>
                  <a:srgbClr val="FF0000"/>
                </a:solidFill>
              </a:rPr>
              <a:t> ' xiaoming'</a:t>
            </a:r>
            <a:r>
              <a:rPr>
                <a:solidFill>
                  <a:srgbClr val="000000"/>
                </a:solidFill>
              </a:rPr>
              <a:t>; </a:t>
            </a:r>
            <a:br>
              <a:rPr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428" name="矩形 1"/>
          <p:cNvSpPr txBox="1"/>
          <p:nvPr/>
        </p:nvSpPr>
        <p:spPr>
          <a:xfrm>
            <a:off x="989893" y="487173"/>
            <a:ext cx="247507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5.表数据操作</a:t>
            </a:r>
          </a:p>
        </p:txBody>
      </p:sp>
      <p:sp>
        <p:nvSpPr>
          <p:cNvPr id="429" name="矩形 2"/>
          <p:cNvSpPr txBox="1"/>
          <p:nvPr/>
        </p:nvSpPr>
        <p:spPr>
          <a:xfrm>
            <a:off x="984976" y="1567934"/>
            <a:ext cx="4576872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4.删除一条表纪录:</a:t>
            </a:r>
          </a:p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  <a:p>
            <a:pPr>
              <a:defRPr sz="2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delete from </a:t>
            </a:r>
            <a:r>
              <a:rPr>
                <a:solidFill>
                  <a:srgbClr val="000000"/>
                </a:solidFill>
              </a:rPr>
              <a:t>tab_name </a:t>
            </a:r>
            <a:r>
              <a:rPr>
                <a:solidFill>
                  <a:schemeClr val="accent6"/>
                </a:solidFill>
              </a:rPr>
              <a:t>[where ....]</a:t>
            </a:r>
          </a:p>
        </p:txBody>
      </p:sp>
      <p:sp>
        <p:nvSpPr>
          <p:cNvPr id="430" name="矩形 3"/>
          <p:cNvSpPr txBox="1"/>
          <p:nvPr/>
        </p:nvSpPr>
        <p:spPr>
          <a:xfrm>
            <a:off x="984975" y="3059668"/>
            <a:ext cx="6065750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删除student表中，名字为xiaoli的学生的信息</a:t>
            </a:r>
          </a:p>
          <a:p>
            <a:pPr>
              <a:defRPr sz="24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delete</a:t>
            </a:r>
            <a:r>
              <a:rPr>
                <a:solidFill>
                  <a:srgbClr val="000000"/>
                </a:solidFill>
              </a:rPr>
              <a:t> </a:t>
            </a:r>
            <a:r>
              <a:t>from</a:t>
            </a:r>
            <a:r>
              <a:rPr>
                <a:solidFill>
                  <a:srgbClr val="000000"/>
                </a:solidFill>
              </a:rPr>
              <a:t> student </a:t>
            </a:r>
            <a:r>
              <a:t>where</a:t>
            </a:r>
            <a:r>
              <a:rPr>
                <a:solidFill>
                  <a:srgbClr val="000000"/>
                </a:solidFill>
              </a:rPr>
              <a:t> name</a:t>
            </a:r>
            <a:r>
              <a:rPr>
                <a:solidFill>
                  <a:srgbClr val="808080"/>
                </a:solidFill>
              </a:rPr>
              <a:t>=</a:t>
            </a:r>
            <a:r>
              <a:rPr>
                <a:solidFill>
                  <a:srgbClr val="FF0000"/>
                </a:solidFill>
              </a:rPr>
              <a:t>‘xiaoli'</a:t>
            </a:r>
            <a:r>
              <a:rPr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431" name="矩形 8"/>
          <p:cNvSpPr txBox="1"/>
          <p:nvPr/>
        </p:nvSpPr>
        <p:spPr>
          <a:xfrm>
            <a:off x="874316" y="4182069"/>
            <a:ext cx="9290940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0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-- 删除表中所有记录。  </a:t>
            </a:r>
            <a:r>
              <a:rPr>
                <a:solidFill>
                  <a:srgbClr val="0000FF"/>
                </a:solidFill>
              </a:rPr>
              <a:t>delete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FF"/>
                </a:solidFill>
              </a:rPr>
              <a:t>from</a:t>
            </a:r>
            <a:r>
              <a:rPr>
                <a:solidFill>
                  <a:srgbClr val="000000"/>
                </a:solidFill>
              </a:rPr>
              <a:t> student; </a:t>
            </a:r>
          </a:p>
          <a:p>
            <a:pPr>
              <a:defRPr sz="2400">
                <a:solidFill>
                  <a:srgbClr val="0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-- 使用truncate删除表中记录。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FF"/>
                </a:solidFill>
              </a:rPr>
              <a:t>truncate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FF"/>
                </a:solidFill>
              </a:rPr>
              <a:t>table</a:t>
            </a:r>
            <a:r>
              <a:rPr>
                <a:solidFill>
                  <a:srgbClr val="000000"/>
                </a:solidFill>
              </a:rPr>
              <a:t> student;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434" name="矩形 1"/>
          <p:cNvSpPr txBox="1"/>
          <p:nvPr/>
        </p:nvSpPr>
        <p:spPr>
          <a:xfrm>
            <a:off x="989893" y="487173"/>
            <a:ext cx="247507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5.表数据操作</a:t>
            </a:r>
          </a:p>
        </p:txBody>
      </p:sp>
      <p:sp>
        <p:nvSpPr>
          <p:cNvPr id="435" name="矩形 4"/>
          <p:cNvSpPr txBox="1"/>
          <p:nvPr/>
        </p:nvSpPr>
        <p:spPr>
          <a:xfrm>
            <a:off x="1033706" y="1415534"/>
            <a:ext cx="157754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5.单表查询</a:t>
            </a:r>
          </a:p>
        </p:txBody>
      </p:sp>
      <p:sp>
        <p:nvSpPr>
          <p:cNvPr id="436" name="矩形 5"/>
          <p:cNvSpPr txBox="1"/>
          <p:nvPr/>
        </p:nvSpPr>
        <p:spPr>
          <a:xfrm>
            <a:off x="1033706" y="2220784"/>
            <a:ext cx="8965119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SELECT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08080"/>
                </a:solidFill>
              </a:rPr>
              <a:t>*|</a:t>
            </a:r>
            <a:r>
              <a:rPr>
                <a:solidFill>
                  <a:srgbClr val="000000"/>
                </a:solidFill>
              </a:rPr>
              <a:t>field1,filed2 ... </a:t>
            </a:r>
            <a:r>
              <a:t>FROM</a:t>
            </a:r>
            <a:r>
              <a:rPr>
                <a:solidFill>
                  <a:srgbClr val="000000"/>
                </a:solidFill>
              </a:rPr>
              <a:t> tab_name </a:t>
            </a:r>
            <a:r>
              <a:t>WHERE</a:t>
            </a:r>
            <a:r>
              <a:rPr>
                <a:solidFill>
                  <a:srgbClr val="000000"/>
                </a:solidFill>
              </a:rPr>
              <a:t> 条件 </a:t>
            </a:r>
            <a:r>
              <a:t>GROUP</a:t>
            </a:r>
            <a:r>
              <a:rPr>
                <a:solidFill>
                  <a:srgbClr val="000000"/>
                </a:solidFill>
              </a:rPr>
              <a:t> </a:t>
            </a:r>
            <a:r>
              <a:t>BY</a:t>
            </a:r>
            <a:r>
              <a:rPr>
                <a:solidFill>
                  <a:srgbClr val="000000"/>
                </a:solidFill>
              </a:rPr>
              <a:t> field </a:t>
            </a:r>
            <a:r>
              <a:t>HAVING</a:t>
            </a:r>
            <a:r>
              <a:rPr>
                <a:solidFill>
                  <a:srgbClr val="000000"/>
                </a:solidFill>
              </a:rPr>
              <a:t> 筛选 </a:t>
            </a:r>
            <a:r>
              <a:t>ORDER</a:t>
            </a:r>
            <a:r>
              <a:rPr>
                <a:solidFill>
                  <a:srgbClr val="000000"/>
                </a:solidFill>
              </a:rPr>
              <a:t> </a:t>
            </a:r>
            <a:r>
              <a:t>BY</a:t>
            </a:r>
            <a:r>
              <a:rPr>
                <a:solidFill>
                  <a:srgbClr val="000000"/>
                </a:solidFill>
              </a:rPr>
              <a:t> field LIMIT 限制条数</a:t>
            </a:r>
          </a:p>
        </p:txBody>
      </p:sp>
      <p:sp>
        <p:nvSpPr>
          <p:cNvPr id="437" name="矩形 6"/>
          <p:cNvSpPr txBox="1"/>
          <p:nvPr/>
        </p:nvSpPr>
        <p:spPr>
          <a:xfrm>
            <a:off x="984974" y="3385291"/>
            <a:ext cx="901385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/>
              <a:t>我们重新创建一张表，是一张学校的成绩单,然后输入一些数据</a:t>
            </a:r>
            <a:endParaRPr dirty="0"/>
          </a:p>
        </p:txBody>
      </p:sp>
      <p:sp>
        <p:nvSpPr>
          <p:cNvPr id="438" name="矩形 7"/>
          <p:cNvSpPr txBox="1"/>
          <p:nvPr/>
        </p:nvSpPr>
        <p:spPr>
          <a:xfrm>
            <a:off x="984974" y="4180468"/>
            <a:ext cx="10981198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CREATE</a:t>
            </a:r>
            <a:r>
              <a:rPr>
                <a:solidFill>
                  <a:srgbClr val="000000"/>
                </a:solidFill>
              </a:rPr>
              <a:t> </a:t>
            </a:r>
            <a:r>
              <a:t>TABLE</a:t>
            </a:r>
            <a:r>
              <a:rPr>
                <a:solidFill>
                  <a:srgbClr val="000000"/>
                </a:solidFill>
              </a:rPr>
              <a:t> Result( id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</a:t>
            </a:r>
            <a:r>
              <a:t>PRIMARY</a:t>
            </a:r>
            <a:r>
              <a:rPr>
                <a:solidFill>
                  <a:srgbClr val="000000"/>
                </a:solidFill>
              </a:rPr>
              <a:t> </a:t>
            </a:r>
            <a:r>
              <a:t>KEY</a:t>
            </a:r>
            <a:r>
              <a:rPr>
                <a:solidFill>
                  <a:srgbClr val="000000"/>
                </a:solidFill>
              </a:rPr>
              <a:t> auto_increment, name </a:t>
            </a:r>
            <a:r>
              <a:t>VARCHAR</a:t>
            </a:r>
            <a:r>
              <a:rPr>
                <a:solidFill>
                  <a:srgbClr val="000000"/>
                </a:solidFill>
              </a:rPr>
              <a:t> (</a:t>
            </a:r>
            <a:r>
              <a:rPr b="1">
                <a:solidFill>
                  <a:srgbClr val="800000"/>
                </a:solidFill>
              </a:rPr>
              <a:t>20</a:t>
            </a:r>
            <a:r>
              <a:rPr>
                <a:solidFill>
                  <a:srgbClr val="000000"/>
                </a:solidFill>
              </a:rPr>
              <a:t>), Chinese </a:t>
            </a:r>
            <a:r>
              <a:t>DOUBLE</a:t>
            </a:r>
            <a:r>
              <a:rPr>
                <a:solidFill>
                  <a:srgbClr val="000000"/>
                </a:solidFill>
              </a:rPr>
              <a:t> , English </a:t>
            </a:r>
            <a:r>
              <a:t>DOUBLE</a:t>
            </a:r>
            <a:r>
              <a:rPr>
                <a:solidFill>
                  <a:srgbClr val="000000"/>
                </a:solidFill>
              </a:rPr>
              <a:t> , Math </a:t>
            </a:r>
            <a:r>
              <a:t>DOUBLE</a:t>
            </a:r>
            <a:r>
              <a:rPr>
                <a:solidFill>
                  <a:srgbClr val="000000"/>
                </a:solidFill>
              </a:rPr>
              <a:t> );</a:t>
            </a:r>
          </a:p>
        </p:txBody>
      </p:sp>
      <p:sp>
        <p:nvSpPr>
          <p:cNvPr id="439" name="矩形 9"/>
          <p:cNvSpPr txBox="1"/>
          <p:nvPr/>
        </p:nvSpPr>
        <p:spPr>
          <a:xfrm>
            <a:off x="984973" y="5344976"/>
            <a:ext cx="1034388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INSERT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INTO</a:t>
            </a:r>
            <a:r>
              <a:rPr>
                <a:solidFill>
                  <a:srgbClr val="000000"/>
                </a:solidFill>
              </a:rPr>
              <a:t> Result </a:t>
            </a:r>
            <a:r>
              <a:t>VALUES</a:t>
            </a:r>
            <a:r>
              <a:rPr>
                <a:solidFill>
                  <a:srgbClr val="000000"/>
                </a:solidFill>
              </a:rPr>
              <a:t> (</a:t>
            </a:r>
            <a:r>
              <a:rPr b="1">
                <a:solidFill>
                  <a:srgbClr val="800000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,"pengfy",</a:t>
            </a:r>
            <a:r>
              <a:rPr b="1">
                <a:solidFill>
                  <a:srgbClr val="800000"/>
                </a:solidFill>
              </a:rPr>
              <a:t>100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1">
                <a:solidFill>
                  <a:srgbClr val="800000"/>
                </a:solidFill>
              </a:rPr>
              <a:t>99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1">
                <a:solidFill>
                  <a:srgbClr val="800000"/>
                </a:solidFill>
              </a:rPr>
              <a:t>98</a:t>
            </a:r>
            <a:r>
              <a:rPr>
                <a:solidFill>
                  <a:srgbClr val="000000"/>
                </a:solidFill>
              </a:rPr>
              <a:t>), (</a:t>
            </a:r>
            <a:r>
              <a:rPr b="1">
                <a:solidFill>
                  <a:srgbClr val="800000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,"pyq",</a:t>
            </a:r>
            <a:r>
              <a:rPr b="1">
                <a:solidFill>
                  <a:srgbClr val="800000"/>
                </a:solidFill>
              </a:rPr>
              <a:t>80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1">
                <a:solidFill>
                  <a:srgbClr val="800000"/>
                </a:solidFill>
              </a:rPr>
              <a:t>95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1">
                <a:solidFill>
                  <a:srgbClr val="800000"/>
                </a:solidFill>
              </a:rPr>
              <a:t>80</a:t>
            </a:r>
            <a:r>
              <a:rPr>
                <a:solidFill>
                  <a:srgbClr val="000000"/>
                </a:solidFill>
              </a:rPr>
              <a:t>), (</a:t>
            </a:r>
            <a:r>
              <a:rPr b="1">
                <a:solidFill>
                  <a:srgbClr val="800000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,"xiaojiang",</a:t>
            </a:r>
            <a:r>
              <a:rPr b="1">
                <a:solidFill>
                  <a:srgbClr val="800000"/>
                </a:solidFill>
              </a:rPr>
              <a:t>43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1">
                <a:solidFill>
                  <a:srgbClr val="800000"/>
                </a:solidFill>
              </a:rPr>
              <a:t>59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1">
                <a:solidFill>
                  <a:srgbClr val="800000"/>
                </a:solidFill>
              </a:rPr>
              <a:t>22</a:t>
            </a:r>
            <a:r>
              <a:rPr>
                <a:solidFill>
                  <a:srgbClr val="000000"/>
                </a:solidFill>
              </a:rPr>
              <a:t>), (</a:t>
            </a:r>
            <a:r>
              <a:rPr b="1">
                <a:solidFill>
                  <a:srgbClr val="800000"/>
                </a:solidFill>
              </a:rPr>
              <a:t>4</a:t>
            </a:r>
            <a:r>
              <a:rPr>
                <a:solidFill>
                  <a:srgbClr val="000000"/>
                </a:solidFill>
              </a:rPr>
              <a:t>,"pyq2",</a:t>
            </a:r>
            <a:r>
              <a:rPr b="1">
                <a:solidFill>
                  <a:srgbClr val="800000"/>
                </a:solidFill>
              </a:rPr>
              <a:t>80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1">
                <a:solidFill>
                  <a:srgbClr val="800000"/>
                </a:solidFill>
              </a:rPr>
              <a:t>86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1">
                <a:solidFill>
                  <a:srgbClr val="800000"/>
                </a:solidFill>
              </a:rPr>
              <a:t>82</a:t>
            </a:r>
            <a:r>
              <a:rPr>
                <a:solidFill>
                  <a:srgbClr val="000000"/>
                </a:solidFill>
              </a:rPr>
              <a:t>), (</a:t>
            </a:r>
            <a:r>
              <a:rPr b="1">
                <a:solidFill>
                  <a:srgbClr val="800000"/>
                </a:solidFill>
              </a:rPr>
              <a:t>5</a:t>
            </a:r>
            <a:r>
              <a:rPr>
                <a:solidFill>
                  <a:srgbClr val="000000"/>
                </a:solidFill>
              </a:rPr>
              <a:t>,"pyq3",</a:t>
            </a:r>
            <a:r>
              <a:rPr b="1">
                <a:solidFill>
                  <a:srgbClr val="800000"/>
                </a:solidFill>
              </a:rPr>
              <a:t>82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1">
                <a:solidFill>
                  <a:srgbClr val="800000"/>
                </a:solidFill>
              </a:rPr>
              <a:t>90</a:t>
            </a:r>
            <a:r>
              <a:rPr>
                <a:solidFill>
                  <a:srgbClr val="000000"/>
                </a:solidFill>
              </a:rPr>
              <a:t>,</a:t>
            </a:r>
            <a:r>
              <a:rPr b="1">
                <a:solidFill>
                  <a:srgbClr val="800000"/>
                </a:solidFill>
              </a:rPr>
              <a:t>90</a:t>
            </a:r>
            <a:r>
              <a:rPr>
                <a:solidFill>
                  <a:srgbClr val="000000"/>
                </a:solidFill>
              </a:rPr>
              <a:t>);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442" name="矩形 1"/>
          <p:cNvSpPr txBox="1"/>
          <p:nvPr/>
        </p:nvSpPr>
        <p:spPr>
          <a:xfrm>
            <a:off x="989893" y="487173"/>
            <a:ext cx="247507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5.表数据操作</a:t>
            </a:r>
          </a:p>
        </p:txBody>
      </p:sp>
      <p:sp>
        <p:nvSpPr>
          <p:cNvPr id="443" name="矩形 4"/>
          <p:cNvSpPr txBox="1"/>
          <p:nvPr/>
        </p:nvSpPr>
        <p:spPr>
          <a:xfrm>
            <a:off x="1033707" y="1415534"/>
            <a:ext cx="2305457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(1)</a:t>
            </a:r>
            <a:r>
              <a:rPr>
                <a:solidFill>
                  <a:schemeClr val="accent5"/>
                </a:solidFill>
              </a:rPr>
              <a:t>普通方式查询</a:t>
            </a:r>
          </a:p>
        </p:txBody>
      </p:sp>
      <p:sp>
        <p:nvSpPr>
          <p:cNvPr id="444" name="矩形 2"/>
          <p:cNvSpPr txBox="1"/>
          <p:nvPr/>
        </p:nvSpPr>
        <p:spPr>
          <a:xfrm>
            <a:off x="4008552" y="1184701"/>
            <a:ext cx="6004561" cy="1412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选择result表中的姓名，英语成绩两列</a:t>
            </a:r>
          </a:p>
          <a:p>
            <a:pPr>
              <a:defRPr sz="24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select</a:t>
            </a:r>
            <a:r>
              <a:rPr>
                <a:solidFill>
                  <a:srgbClr val="000000"/>
                </a:solidFill>
              </a:rPr>
              <a:t> name,english </a:t>
            </a:r>
            <a:r>
              <a:t>from</a:t>
            </a:r>
            <a:r>
              <a:rPr>
                <a:solidFill>
                  <a:srgbClr val="000000"/>
                </a:solidFill>
              </a:rPr>
              <a:t> result;</a:t>
            </a:r>
          </a:p>
          <a:p>
            <a:br/>
            <a:endParaRPr/>
          </a:p>
        </p:txBody>
      </p:sp>
      <p:sp>
        <p:nvSpPr>
          <p:cNvPr id="445" name="矩形 3"/>
          <p:cNvSpPr txBox="1"/>
          <p:nvPr/>
        </p:nvSpPr>
        <p:spPr>
          <a:xfrm>
            <a:off x="1033706" y="2556225"/>
            <a:ext cx="6004561" cy="101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(2)</a:t>
            </a:r>
            <a:r>
              <a:rPr>
                <a:solidFill>
                  <a:schemeClr val="accent5"/>
                </a:solidFill>
              </a:rPr>
              <a:t>表达式查询</a:t>
            </a:r>
          </a:p>
          <a:p>
            <a:pPr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br>
              <a:rPr>
                <a:solidFill>
                  <a:schemeClr val="accent5"/>
                </a:solidFill>
              </a:rPr>
            </a:br>
            <a:endParaRPr>
              <a:solidFill>
                <a:schemeClr val="accent5"/>
              </a:solidFill>
            </a:endParaRPr>
          </a:p>
        </p:txBody>
      </p:sp>
      <p:sp>
        <p:nvSpPr>
          <p:cNvPr id="446" name="矩形 8"/>
          <p:cNvSpPr txBox="1"/>
          <p:nvPr/>
        </p:nvSpPr>
        <p:spPr>
          <a:xfrm>
            <a:off x="4008552" y="2367539"/>
            <a:ext cx="75550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选择result表中的姓名，语文，英语，数学三项成绩之和</a:t>
            </a:r>
          </a:p>
          <a:p>
            <a:pPr>
              <a:defRPr sz="24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select</a:t>
            </a:r>
            <a:r>
              <a:rPr>
                <a:solidFill>
                  <a:srgbClr val="000000"/>
                </a:solidFill>
              </a:rPr>
              <a:t> name,chinese</a:t>
            </a:r>
            <a:r>
              <a:rPr>
                <a:solidFill>
                  <a:srgbClr val="808080"/>
                </a:solidFill>
              </a:rPr>
              <a:t>+</a:t>
            </a:r>
            <a:r>
              <a:rPr>
                <a:solidFill>
                  <a:srgbClr val="000000"/>
                </a:solidFill>
              </a:rPr>
              <a:t>english</a:t>
            </a:r>
            <a:r>
              <a:rPr>
                <a:solidFill>
                  <a:srgbClr val="808080"/>
                </a:solidFill>
              </a:rPr>
              <a:t>+</a:t>
            </a:r>
            <a:r>
              <a:rPr>
                <a:solidFill>
                  <a:srgbClr val="000000"/>
                </a:solidFill>
              </a:rPr>
              <a:t>math </a:t>
            </a:r>
            <a:r>
              <a:t>from</a:t>
            </a:r>
            <a:r>
              <a:rPr>
                <a:solidFill>
                  <a:srgbClr val="000000"/>
                </a:solidFill>
              </a:rPr>
              <a:t> result;</a:t>
            </a:r>
          </a:p>
        </p:txBody>
      </p:sp>
      <p:sp>
        <p:nvSpPr>
          <p:cNvPr id="447" name="矩形 10"/>
          <p:cNvSpPr txBox="1"/>
          <p:nvPr/>
        </p:nvSpPr>
        <p:spPr>
          <a:xfrm>
            <a:off x="984976" y="3409413"/>
            <a:ext cx="465962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(3)</a:t>
            </a:r>
            <a:r>
              <a:rPr>
                <a:solidFill>
                  <a:schemeClr val="accent5"/>
                </a:solidFill>
              </a:rPr>
              <a:t>使用where子句，进行过滤查询</a:t>
            </a:r>
          </a:p>
        </p:txBody>
      </p:sp>
      <p:sp>
        <p:nvSpPr>
          <p:cNvPr id="448" name="矩形 11"/>
          <p:cNvSpPr txBox="1"/>
          <p:nvPr/>
        </p:nvSpPr>
        <p:spPr>
          <a:xfrm>
            <a:off x="1033707" y="4009578"/>
            <a:ext cx="746250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选择result表中，英语成绩&gt;90的学生的姓名和英语成绩</a:t>
            </a:r>
          </a:p>
          <a:p>
            <a:pPr>
              <a:defRPr sz="24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select</a:t>
            </a:r>
            <a:r>
              <a:rPr>
                <a:solidFill>
                  <a:srgbClr val="000000"/>
                </a:solidFill>
              </a:rPr>
              <a:t> name,english </a:t>
            </a:r>
            <a:r>
              <a:t>from</a:t>
            </a:r>
            <a:r>
              <a:rPr>
                <a:solidFill>
                  <a:srgbClr val="000000"/>
                </a:solidFill>
              </a:rPr>
              <a:t> result </a:t>
            </a:r>
            <a:r>
              <a:t>where</a:t>
            </a:r>
            <a:r>
              <a:rPr>
                <a:solidFill>
                  <a:srgbClr val="000000"/>
                </a:solidFill>
              </a:rPr>
              <a:t> english</a:t>
            </a:r>
            <a:r>
              <a:rPr>
                <a:solidFill>
                  <a:srgbClr val="808080"/>
                </a:solidFill>
              </a:rPr>
              <a:t>&gt;</a:t>
            </a:r>
            <a:r>
              <a:rPr b="1">
                <a:solidFill>
                  <a:srgbClr val="800000"/>
                </a:solidFill>
              </a:rPr>
              <a:t>90</a:t>
            </a:r>
            <a:r>
              <a:rPr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449" name="矩形 12"/>
          <p:cNvSpPr txBox="1"/>
          <p:nvPr/>
        </p:nvSpPr>
        <p:spPr>
          <a:xfrm>
            <a:off x="1060610" y="5170325"/>
            <a:ext cx="9768683" cy="1780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选择result表中，三项成绩之和&gt;260的学生的姓名和三项成绩之和</a:t>
            </a:r>
          </a:p>
          <a:p>
            <a:pPr>
              <a:defRPr sz="24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select</a:t>
            </a:r>
            <a:r>
              <a:rPr>
                <a:solidFill>
                  <a:srgbClr val="000000"/>
                </a:solidFill>
              </a:rPr>
              <a:t> name,chinese</a:t>
            </a:r>
            <a:r>
              <a:rPr>
                <a:solidFill>
                  <a:srgbClr val="808080"/>
                </a:solidFill>
              </a:rPr>
              <a:t>+</a:t>
            </a:r>
            <a:r>
              <a:rPr>
                <a:solidFill>
                  <a:srgbClr val="000000"/>
                </a:solidFill>
              </a:rPr>
              <a:t>english</a:t>
            </a:r>
            <a:r>
              <a:rPr>
                <a:solidFill>
                  <a:srgbClr val="808080"/>
                </a:solidFill>
              </a:rPr>
              <a:t>+</a:t>
            </a:r>
            <a:r>
              <a:rPr>
                <a:solidFill>
                  <a:srgbClr val="000000"/>
                </a:solidFill>
              </a:rPr>
              <a:t>math </a:t>
            </a:r>
            <a:r>
              <a:t>from</a:t>
            </a:r>
            <a:r>
              <a:rPr>
                <a:solidFill>
                  <a:srgbClr val="000000"/>
                </a:solidFill>
              </a:rPr>
              <a:t> result </a:t>
            </a:r>
            <a:r>
              <a:t>where</a:t>
            </a:r>
            <a:r>
              <a:rPr>
                <a:solidFill>
                  <a:srgbClr val="000000"/>
                </a:solidFill>
              </a:rPr>
              <a:t> chinese</a:t>
            </a:r>
            <a:r>
              <a:rPr>
                <a:solidFill>
                  <a:srgbClr val="808080"/>
                </a:solidFill>
              </a:rPr>
              <a:t>+</a:t>
            </a:r>
            <a:r>
              <a:rPr>
                <a:solidFill>
                  <a:srgbClr val="000000"/>
                </a:solidFill>
              </a:rPr>
              <a:t>english</a:t>
            </a:r>
            <a:r>
              <a:rPr>
                <a:solidFill>
                  <a:srgbClr val="808080"/>
                </a:solidFill>
              </a:rPr>
              <a:t>+</a:t>
            </a:r>
            <a:r>
              <a:rPr>
                <a:solidFill>
                  <a:srgbClr val="000000"/>
                </a:solidFill>
              </a:rPr>
              <a:t>math</a:t>
            </a:r>
            <a:r>
              <a:rPr>
                <a:solidFill>
                  <a:srgbClr val="808080"/>
                </a:solidFill>
              </a:rPr>
              <a:t>&gt;</a:t>
            </a:r>
            <a:r>
              <a:rPr b="1">
                <a:solidFill>
                  <a:srgbClr val="800000"/>
                </a:solidFill>
              </a:rPr>
              <a:t>260</a:t>
            </a:r>
            <a:r>
              <a:rPr>
                <a:solidFill>
                  <a:srgbClr val="000000"/>
                </a:solidFill>
              </a:rPr>
              <a:t>;</a:t>
            </a:r>
          </a:p>
          <a:p>
            <a:br/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822837" y="6423079"/>
            <a:ext cx="231278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77" name="矩形 1"/>
          <p:cNvSpPr txBox="1"/>
          <p:nvPr/>
        </p:nvSpPr>
        <p:spPr>
          <a:xfrm>
            <a:off x="537913" y="487173"/>
            <a:ext cx="2181584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3. 安装过程</a:t>
            </a:r>
          </a:p>
        </p:txBody>
      </p:sp>
      <p:sp>
        <p:nvSpPr>
          <p:cNvPr id="178" name="文本框 2"/>
          <p:cNvSpPr txBox="1"/>
          <p:nvPr/>
        </p:nvSpPr>
        <p:spPr>
          <a:xfrm>
            <a:off x="1323086" y="1228506"/>
            <a:ext cx="7621326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2. 在MySQL目录下，创建my.ini文件，用来设置MySQL的一些属性.</a:t>
            </a:r>
          </a:p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可以通过右键新建文本文档，再更改后缀名来创建ini文件</a:t>
            </a:r>
          </a:p>
        </p:txBody>
      </p:sp>
      <p:sp>
        <p:nvSpPr>
          <p:cNvPr id="179" name="矩形 4"/>
          <p:cNvSpPr/>
          <p:nvPr/>
        </p:nvSpPr>
        <p:spPr>
          <a:xfrm>
            <a:off x="1805533" y="2415706"/>
            <a:ext cx="8804300" cy="4103847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t>[client]</a:t>
            </a:r>
          </a:p>
          <a:p>
            <a:pPr>
              <a:defRPr sz="1600"/>
            </a:pPr>
            <a:r>
              <a:t>#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设置</a:t>
            </a:r>
            <a:r>
              <a:t>mysql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客户端默认字符集</a:t>
            </a:r>
          </a:p>
          <a:p>
            <a:pPr>
              <a:defRPr sz="1600"/>
            </a:pPr>
            <a:r>
              <a:t>default-character-set=utf8</a:t>
            </a:r>
          </a:p>
          <a:p>
            <a:pPr>
              <a:defRPr sz="1600"/>
            </a:pPr>
            <a:r>
              <a:t>[mysqld]</a:t>
            </a:r>
          </a:p>
          <a:p>
            <a:pPr>
              <a:defRPr sz="1600"/>
            </a:pPr>
            <a:r>
              <a:t>#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设置</a:t>
            </a:r>
            <a:r>
              <a:t>3306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端口</a:t>
            </a:r>
          </a:p>
          <a:p>
            <a:pPr>
              <a:defRPr sz="1600"/>
            </a:pPr>
            <a:r>
              <a:t>port = 3306</a:t>
            </a:r>
          </a:p>
          <a:p>
            <a:pPr>
              <a:defRPr sz="1600"/>
            </a:pPr>
            <a:r>
              <a:t>#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设置</a:t>
            </a:r>
            <a:r>
              <a:t>mysql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的安装目录</a:t>
            </a:r>
          </a:p>
          <a:p>
            <a:pPr>
              <a:defRPr sz="1600"/>
            </a:pPr>
            <a:r>
              <a:t>basedir=</a:t>
            </a:r>
            <a:r>
              <a:rPr>
                <a:solidFill>
                  <a:srgbClr val="FF0000"/>
                </a:solidFill>
              </a:rPr>
              <a:t>D:\\Software\\MySQL\\mysql-8.0.20-winx64     </a:t>
            </a:r>
            <a:r>
              <a:rPr>
                <a:solidFill>
                  <a:srgbClr val="FF0000"/>
                </a:solidFill>
                <a:latin typeface="+mn-lt"/>
                <a:ea typeface="+mn-ea"/>
                <a:cs typeface="+mn-cs"/>
                <a:sym typeface="Helvetica"/>
              </a:rPr>
              <a:t>注意！这里用你们自己解压出的目录</a:t>
            </a:r>
            <a:endParaRPr>
              <a:solidFill>
                <a:srgbClr val="FF0000"/>
              </a:solidFill>
            </a:endParaRPr>
          </a:p>
          <a:p>
            <a:pPr>
              <a:defRPr sz="1600"/>
            </a:pPr>
            <a:r>
              <a:t>#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允许最大连接数</a:t>
            </a:r>
          </a:p>
          <a:p>
            <a:pPr>
              <a:defRPr sz="1600"/>
            </a:pPr>
            <a:r>
              <a:t>max_connections=20</a:t>
            </a:r>
          </a:p>
          <a:p>
            <a:pPr>
              <a:defRPr sz="1600"/>
            </a:pPr>
            <a:r>
              <a:t>#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服务端使用的字符集默认为</a:t>
            </a:r>
            <a:r>
              <a:t>8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比特编码的</a:t>
            </a:r>
            <a:r>
              <a:t>latin1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字符集</a:t>
            </a:r>
          </a:p>
          <a:p>
            <a:pPr>
              <a:defRPr sz="1600"/>
            </a:pPr>
            <a:r>
              <a:t>character-set-server=utf8</a:t>
            </a:r>
          </a:p>
          <a:p>
            <a:pPr>
              <a:defRPr sz="1600"/>
            </a:pPr>
            <a:r>
              <a:t>#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创建新表时将使用的默认存储引擎</a:t>
            </a:r>
          </a:p>
          <a:p>
            <a:pPr>
              <a:defRPr sz="1600"/>
            </a:pPr>
            <a:r>
              <a:t>default-storage-engine=INNODB</a:t>
            </a:r>
          </a:p>
        </p:txBody>
      </p:sp>
      <p:sp>
        <p:nvSpPr>
          <p:cNvPr id="180" name="文本框 5"/>
          <p:cNvSpPr txBox="1"/>
          <p:nvPr/>
        </p:nvSpPr>
        <p:spPr>
          <a:xfrm>
            <a:off x="5292009" y="5955136"/>
            <a:ext cx="137003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My.ini的内容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452" name="矩形 1"/>
          <p:cNvSpPr txBox="1"/>
          <p:nvPr/>
        </p:nvSpPr>
        <p:spPr>
          <a:xfrm>
            <a:off x="989893" y="487173"/>
            <a:ext cx="247507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5.表数据操作</a:t>
            </a:r>
          </a:p>
        </p:txBody>
      </p:sp>
      <p:sp>
        <p:nvSpPr>
          <p:cNvPr id="453" name="矩形 4"/>
          <p:cNvSpPr txBox="1"/>
          <p:nvPr/>
        </p:nvSpPr>
        <p:spPr>
          <a:xfrm>
            <a:off x="1033707" y="1415534"/>
            <a:ext cx="349117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(4)</a:t>
            </a:r>
            <a:r>
              <a:rPr dirty="0">
                <a:solidFill>
                  <a:schemeClr val="accent5"/>
                </a:solidFill>
              </a:rPr>
              <a:t>Order </a:t>
            </a:r>
            <a:r>
              <a:rPr dirty="0" err="1">
                <a:solidFill>
                  <a:schemeClr val="accent5"/>
                </a:solidFill>
              </a:rPr>
              <a:t>by指定排序的列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454" name="矩形 3"/>
          <p:cNvSpPr txBox="1"/>
          <p:nvPr/>
        </p:nvSpPr>
        <p:spPr>
          <a:xfrm>
            <a:off x="988990" y="2257921"/>
            <a:ext cx="6004561" cy="101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(5)</a:t>
            </a:r>
            <a:r>
              <a:rPr>
                <a:solidFill>
                  <a:schemeClr val="accent5"/>
                </a:solidFill>
              </a:rPr>
              <a:t>聚合函数</a:t>
            </a:r>
          </a:p>
          <a:p>
            <a:pPr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br>
              <a:rPr>
                <a:solidFill>
                  <a:schemeClr val="accent5"/>
                </a:solidFill>
              </a:rPr>
            </a:br>
            <a:endParaRPr>
              <a:solidFill>
                <a:schemeClr val="accent5"/>
              </a:solidFill>
            </a:endParaRPr>
          </a:p>
        </p:txBody>
      </p:sp>
      <p:sp>
        <p:nvSpPr>
          <p:cNvPr id="455" name="矩形 5"/>
          <p:cNvSpPr txBox="1"/>
          <p:nvPr/>
        </p:nvSpPr>
        <p:spPr>
          <a:xfrm>
            <a:off x="3968970" y="1934754"/>
            <a:ext cx="785987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选择result表中学生的所有信息，并根据语文成绩降序排序</a:t>
            </a:r>
          </a:p>
          <a:p>
            <a:pPr>
              <a:defRPr sz="24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select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08080"/>
                </a:solidFill>
              </a:rPr>
              <a:t>*</a:t>
            </a:r>
            <a:r>
              <a:rPr>
                <a:solidFill>
                  <a:srgbClr val="000000"/>
                </a:solidFill>
              </a:rPr>
              <a:t> </a:t>
            </a:r>
            <a:r>
              <a:t>from</a:t>
            </a:r>
            <a:r>
              <a:rPr>
                <a:solidFill>
                  <a:srgbClr val="000000"/>
                </a:solidFill>
              </a:rPr>
              <a:t> result </a:t>
            </a:r>
            <a:r>
              <a:t>order</a:t>
            </a:r>
            <a:r>
              <a:rPr>
                <a:solidFill>
                  <a:srgbClr val="000000"/>
                </a:solidFill>
              </a:rPr>
              <a:t> </a:t>
            </a:r>
            <a:r>
              <a:t>by</a:t>
            </a:r>
            <a:r>
              <a:rPr>
                <a:solidFill>
                  <a:srgbClr val="000000"/>
                </a:solidFill>
              </a:rPr>
              <a:t> chinese [</a:t>
            </a:r>
            <a:r>
              <a:rPr>
                <a:solidFill>
                  <a:schemeClr val="accent1"/>
                </a:solidFill>
              </a:rPr>
              <a:t>desc]</a:t>
            </a:r>
            <a:r>
              <a:rPr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456" name="矩形 2"/>
          <p:cNvSpPr txBox="1"/>
          <p:nvPr/>
        </p:nvSpPr>
        <p:spPr>
          <a:xfrm>
            <a:off x="1100829" y="3762904"/>
            <a:ext cx="5777767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select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00FF"/>
                </a:solidFill>
              </a:rPr>
              <a:t>count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08080"/>
                </a:solidFill>
              </a:rPr>
              <a:t>*</a:t>
            </a:r>
            <a:r>
              <a:rPr>
                <a:solidFill>
                  <a:srgbClr val="000000"/>
                </a:solidFill>
              </a:rPr>
              <a:t>) </a:t>
            </a:r>
            <a:r>
              <a:t>from</a:t>
            </a:r>
            <a:r>
              <a:rPr>
                <a:solidFill>
                  <a:srgbClr val="000000"/>
                </a:solidFill>
              </a:rPr>
              <a:t> result; </a:t>
            </a:r>
            <a:r>
              <a:rPr>
                <a:solidFill>
                  <a:srgbClr val="568D11"/>
                </a:solidFill>
              </a:rPr>
              <a:t>--统计行的个数</a:t>
            </a:r>
          </a:p>
        </p:txBody>
      </p:sp>
      <p:sp>
        <p:nvSpPr>
          <p:cNvPr id="457" name="矩形 7"/>
          <p:cNvSpPr txBox="1"/>
          <p:nvPr/>
        </p:nvSpPr>
        <p:spPr>
          <a:xfrm>
            <a:off x="1033706" y="4597599"/>
            <a:ext cx="808103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select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00FF"/>
                </a:solidFill>
              </a:rPr>
              <a:t>sum</a:t>
            </a:r>
            <a:r>
              <a:rPr>
                <a:solidFill>
                  <a:srgbClr val="000000"/>
                </a:solidFill>
              </a:rPr>
              <a:t>(chinese) </a:t>
            </a:r>
            <a:r>
              <a:t>as</a:t>
            </a:r>
            <a:r>
              <a:rPr>
                <a:solidFill>
                  <a:srgbClr val="000000"/>
                </a:solidFill>
              </a:rPr>
              <a:t> 语文总成绩 </a:t>
            </a:r>
            <a:r>
              <a:t>from</a:t>
            </a:r>
            <a:r>
              <a:rPr>
                <a:solidFill>
                  <a:srgbClr val="000000"/>
                </a:solidFill>
              </a:rPr>
              <a:t> result；</a:t>
            </a:r>
            <a:r>
              <a:rPr>
                <a:solidFill>
                  <a:srgbClr val="568D11"/>
                </a:solidFill>
              </a:rPr>
              <a:t>--求列的和</a:t>
            </a:r>
          </a:p>
        </p:txBody>
      </p:sp>
      <p:sp>
        <p:nvSpPr>
          <p:cNvPr id="458" name="矩形 9"/>
          <p:cNvSpPr txBox="1"/>
          <p:nvPr/>
        </p:nvSpPr>
        <p:spPr>
          <a:xfrm>
            <a:off x="1033706" y="5371536"/>
            <a:ext cx="604372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select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00FF"/>
                </a:solidFill>
              </a:rPr>
              <a:t>AVG</a:t>
            </a:r>
            <a:r>
              <a:rPr>
                <a:solidFill>
                  <a:srgbClr val="000000"/>
                </a:solidFill>
              </a:rPr>
              <a:t>(chinese) </a:t>
            </a:r>
            <a:r>
              <a:t>from</a:t>
            </a:r>
            <a:r>
              <a:rPr>
                <a:solidFill>
                  <a:srgbClr val="000000"/>
                </a:solidFill>
              </a:rPr>
              <a:t> result;  </a:t>
            </a:r>
            <a:r>
              <a:rPr>
                <a:solidFill>
                  <a:srgbClr val="568D11"/>
                </a:solidFill>
              </a:rPr>
              <a:t>--求平均值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452" name="矩形 1"/>
          <p:cNvSpPr txBox="1"/>
          <p:nvPr/>
        </p:nvSpPr>
        <p:spPr>
          <a:xfrm>
            <a:off x="988990" y="488757"/>
            <a:ext cx="20736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5.</a:t>
            </a:r>
            <a:r>
              <a:rPr lang="zh-CN" altLang="en-US" dirty="0"/>
              <a:t>视图</a:t>
            </a:r>
            <a:r>
              <a:rPr dirty="0" err="1"/>
              <a:t>操作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A5BFA71-D996-40BE-9710-42CF78B1A4E3}"/>
              </a:ext>
            </a:extLst>
          </p:cNvPr>
          <p:cNvSpPr txBox="1"/>
          <p:nvPr/>
        </p:nvSpPr>
        <p:spPr>
          <a:xfrm>
            <a:off x="1583325" y="1316874"/>
            <a:ext cx="7017304" cy="861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视图是一张虚拟的表，只能用于查询，不可对数据进行更改，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优点是可以从多个表中提取需要的信息，优化查询速度</a:t>
            </a:r>
          </a:p>
        </p:txBody>
      </p:sp>
      <p:sp>
        <p:nvSpPr>
          <p:cNvPr id="11" name="矩形 4">
            <a:extLst>
              <a:ext uri="{FF2B5EF4-FFF2-40B4-BE49-F238E27FC236}">
                <a16:creationId xmlns:a16="http://schemas.microsoft.com/office/drawing/2014/main" id="{7D5C4AAB-412E-4119-8D3B-92C98DA6314F}"/>
              </a:ext>
            </a:extLst>
          </p:cNvPr>
          <p:cNvSpPr txBox="1"/>
          <p:nvPr/>
        </p:nvSpPr>
        <p:spPr>
          <a:xfrm>
            <a:off x="1052117" y="2317660"/>
            <a:ext cx="17097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(</a:t>
            </a:r>
            <a:r>
              <a:rPr lang="en-US" altLang="zh-CN" dirty="0"/>
              <a:t>1</a:t>
            </a:r>
            <a:r>
              <a:rPr dirty="0"/>
              <a:t>)</a:t>
            </a:r>
            <a:r>
              <a:rPr lang="zh-CN" altLang="en-US" dirty="0">
                <a:solidFill>
                  <a:schemeClr val="accent5"/>
                </a:solidFill>
              </a:rPr>
              <a:t>创建视图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86C1C2E1-78DE-4892-83F3-9C91DC6D0EA9}"/>
              </a:ext>
            </a:extLst>
          </p:cNvPr>
          <p:cNvSpPr txBox="1"/>
          <p:nvPr/>
        </p:nvSpPr>
        <p:spPr>
          <a:xfrm>
            <a:off x="1406972" y="3005559"/>
            <a:ext cx="10157602" cy="950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dirty="0"/>
              <a:t>create</a:t>
            </a:r>
            <a:r>
              <a:rPr dirty="0"/>
              <a:t> </a:t>
            </a:r>
            <a:r>
              <a:rPr lang="en-US" dirty="0"/>
              <a:t>view</a:t>
            </a:r>
            <a:r>
              <a:rPr dirty="0"/>
              <a:t> </a:t>
            </a:r>
            <a:r>
              <a:rPr lang="zh-CN" altLang="en-US" dirty="0">
                <a:solidFill>
                  <a:schemeClr val="tx1"/>
                </a:solidFill>
              </a:rPr>
              <a:t>视图名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Microsoft YaHei"/>
                <a:ea typeface="Microsoft YaHei"/>
              </a:rPr>
              <a:t>as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50000"/>
              </a:lnSpc>
              <a:defRPr sz="2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>
                <a:solidFill>
                  <a:srgbClr val="000000"/>
                </a:solidFill>
              </a:rPr>
              <a:t>你要做的查询操作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95670F-A2EC-4164-993C-05AF8A1D2505}"/>
              </a:ext>
            </a:extLst>
          </p:cNvPr>
          <p:cNvSpPr txBox="1"/>
          <p:nvPr/>
        </p:nvSpPr>
        <p:spPr>
          <a:xfrm>
            <a:off x="1337847" y="4535178"/>
            <a:ext cx="35548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创建一个查询所有学生信息的视图</a:t>
            </a:r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B5C79445-024C-4DDE-A1D5-716275A783D5}"/>
              </a:ext>
            </a:extLst>
          </p:cNvPr>
          <p:cNvSpPr txBox="1"/>
          <p:nvPr/>
        </p:nvSpPr>
        <p:spPr>
          <a:xfrm>
            <a:off x="1406972" y="5065932"/>
            <a:ext cx="10157602" cy="950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dirty="0"/>
              <a:t>create</a:t>
            </a:r>
            <a:r>
              <a:rPr dirty="0"/>
              <a:t> </a:t>
            </a:r>
            <a:r>
              <a:rPr lang="en-US" dirty="0"/>
              <a:t>view</a:t>
            </a:r>
            <a:r>
              <a:rPr dirty="0"/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student_info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Microsoft YaHei"/>
                <a:ea typeface="Microsoft YaHei"/>
              </a:rPr>
              <a:t>as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50000"/>
              </a:lnSpc>
              <a:defRPr sz="2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dirty="0">
                <a:solidFill>
                  <a:schemeClr val="tx1"/>
                </a:solidFill>
              </a:rPr>
              <a:t>s</a:t>
            </a:r>
            <a:r>
              <a:rPr lang="en-US" altLang="zh-CN" dirty="0">
                <a:solidFill>
                  <a:srgbClr val="000000"/>
                </a:solidFill>
              </a:rPr>
              <a:t>elect * from student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13265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sp>
        <p:nvSpPr>
          <p:cNvPr id="452" name="矩形 1"/>
          <p:cNvSpPr txBox="1"/>
          <p:nvPr/>
        </p:nvSpPr>
        <p:spPr>
          <a:xfrm>
            <a:off x="988990" y="488757"/>
            <a:ext cx="20736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5.</a:t>
            </a:r>
            <a:r>
              <a:rPr lang="zh-CN" altLang="en-US" dirty="0"/>
              <a:t>视图</a:t>
            </a:r>
            <a:r>
              <a:rPr dirty="0" err="1"/>
              <a:t>操作</a:t>
            </a:r>
            <a:endParaRPr dirty="0"/>
          </a:p>
        </p:txBody>
      </p:sp>
      <p:sp>
        <p:nvSpPr>
          <p:cNvPr id="11" name="矩形 4">
            <a:extLst>
              <a:ext uri="{FF2B5EF4-FFF2-40B4-BE49-F238E27FC236}">
                <a16:creationId xmlns:a16="http://schemas.microsoft.com/office/drawing/2014/main" id="{7D5C4AAB-412E-4119-8D3B-92C98DA6314F}"/>
              </a:ext>
            </a:extLst>
          </p:cNvPr>
          <p:cNvSpPr txBox="1"/>
          <p:nvPr/>
        </p:nvSpPr>
        <p:spPr>
          <a:xfrm>
            <a:off x="988990" y="1461526"/>
            <a:ext cx="232531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(</a:t>
            </a:r>
            <a:r>
              <a:rPr lang="en-US" altLang="zh-CN" dirty="0"/>
              <a:t>2</a:t>
            </a:r>
            <a:r>
              <a:rPr dirty="0"/>
              <a:t>)</a:t>
            </a:r>
            <a:r>
              <a:rPr lang="zh-CN" altLang="en-US" dirty="0">
                <a:solidFill>
                  <a:schemeClr val="accent5"/>
                </a:solidFill>
              </a:rPr>
              <a:t>查看视图信息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86C1C2E1-78DE-4892-83F3-9C91DC6D0EA9}"/>
              </a:ext>
            </a:extLst>
          </p:cNvPr>
          <p:cNvSpPr txBox="1"/>
          <p:nvPr/>
        </p:nvSpPr>
        <p:spPr>
          <a:xfrm>
            <a:off x="1406972" y="2428689"/>
            <a:ext cx="1015760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dirty="0"/>
              <a:t>select </a:t>
            </a:r>
            <a:r>
              <a:rPr lang="zh-CN" altLang="en-US" dirty="0">
                <a:solidFill>
                  <a:schemeClr val="tx1"/>
                </a:solidFill>
              </a:rPr>
              <a:t>列名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/>
              <a:t>from </a:t>
            </a:r>
            <a:r>
              <a:rPr lang="zh-CN" altLang="en-US" dirty="0">
                <a:solidFill>
                  <a:schemeClr val="tx1"/>
                </a:solidFill>
              </a:rPr>
              <a:t>视图名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95670F-A2EC-4164-993C-05AF8A1D2505}"/>
              </a:ext>
            </a:extLst>
          </p:cNvPr>
          <p:cNvSpPr txBox="1"/>
          <p:nvPr/>
        </p:nvSpPr>
        <p:spPr>
          <a:xfrm>
            <a:off x="1406972" y="3409921"/>
            <a:ext cx="263148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创建一个视图中的姓名列</a:t>
            </a:r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B5C79445-024C-4DDE-A1D5-716275A783D5}"/>
              </a:ext>
            </a:extLst>
          </p:cNvPr>
          <p:cNvSpPr txBox="1"/>
          <p:nvPr/>
        </p:nvSpPr>
        <p:spPr>
          <a:xfrm>
            <a:off x="1406972" y="3958352"/>
            <a:ext cx="1015760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dirty="0"/>
              <a:t>select </a:t>
            </a:r>
            <a:r>
              <a:rPr lang="en-US" altLang="zh-CN" dirty="0">
                <a:solidFill>
                  <a:schemeClr val="tx1"/>
                </a:solidFill>
              </a:rPr>
              <a:t>name</a:t>
            </a:r>
            <a:r>
              <a:rPr lang="en-US" altLang="zh-CN" dirty="0"/>
              <a:t> from </a:t>
            </a:r>
            <a:r>
              <a:rPr lang="en-US" altLang="zh-CN" dirty="0" err="1">
                <a:solidFill>
                  <a:schemeClr val="tx1"/>
                </a:solidFill>
              </a:rPr>
              <a:t>student_info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矩形 4">
            <a:extLst>
              <a:ext uri="{FF2B5EF4-FFF2-40B4-BE49-F238E27FC236}">
                <a16:creationId xmlns:a16="http://schemas.microsoft.com/office/drawing/2014/main" id="{11063F6C-DD9A-462C-A627-8A9DACA4297E}"/>
              </a:ext>
            </a:extLst>
          </p:cNvPr>
          <p:cNvSpPr txBox="1"/>
          <p:nvPr/>
        </p:nvSpPr>
        <p:spPr>
          <a:xfrm>
            <a:off x="988990" y="4934809"/>
            <a:ext cx="232531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(</a:t>
            </a:r>
            <a:r>
              <a:rPr lang="en-US" altLang="zh-CN" dirty="0"/>
              <a:t>3</a:t>
            </a:r>
            <a:r>
              <a:rPr dirty="0"/>
              <a:t>)</a:t>
            </a:r>
            <a:r>
              <a:rPr lang="zh-CN" altLang="en-US" dirty="0">
                <a:solidFill>
                  <a:schemeClr val="accent5"/>
                </a:solidFill>
              </a:rPr>
              <a:t>删除视图信息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id="{C5BD67E6-259A-446B-8660-537705C9D9E2}"/>
              </a:ext>
            </a:extLst>
          </p:cNvPr>
          <p:cNvSpPr txBox="1"/>
          <p:nvPr/>
        </p:nvSpPr>
        <p:spPr>
          <a:xfrm>
            <a:off x="1406972" y="5592873"/>
            <a:ext cx="1015760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dirty="0"/>
              <a:t>Drop view </a:t>
            </a:r>
            <a:r>
              <a:rPr lang="zh-CN" altLang="en-US" dirty="0">
                <a:solidFill>
                  <a:schemeClr val="tx1"/>
                </a:solidFill>
              </a:rPr>
              <a:t>视图名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74285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452" name="矩形 1"/>
          <p:cNvSpPr txBox="1"/>
          <p:nvPr/>
        </p:nvSpPr>
        <p:spPr>
          <a:xfrm>
            <a:off x="988990" y="488757"/>
            <a:ext cx="20736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6</a:t>
            </a:r>
            <a:r>
              <a:rPr dirty="0"/>
              <a:t>.</a:t>
            </a:r>
            <a:r>
              <a:rPr lang="zh-CN" altLang="en-US" dirty="0"/>
              <a:t>用户管理</a:t>
            </a:r>
            <a:endParaRPr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D6A98DF-1824-43B9-A8DA-44E1770140B6}"/>
              </a:ext>
            </a:extLst>
          </p:cNvPr>
          <p:cNvSpPr txBox="1"/>
          <p:nvPr/>
        </p:nvSpPr>
        <p:spPr>
          <a:xfrm>
            <a:off x="1110782" y="1124141"/>
            <a:ext cx="1042047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在使用数据库中，可能会有许多用户访问数据库。对于不同的用户，需要设置不同的权限。</a:t>
            </a:r>
          </a:p>
        </p:txBody>
      </p:sp>
      <p:sp>
        <p:nvSpPr>
          <p:cNvPr id="15" name="矩形 4">
            <a:extLst>
              <a:ext uri="{FF2B5EF4-FFF2-40B4-BE49-F238E27FC236}">
                <a16:creationId xmlns:a16="http://schemas.microsoft.com/office/drawing/2014/main" id="{89C933CC-6D01-4BF7-B17A-080D435450A0}"/>
              </a:ext>
            </a:extLst>
          </p:cNvPr>
          <p:cNvSpPr txBox="1"/>
          <p:nvPr/>
        </p:nvSpPr>
        <p:spPr>
          <a:xfrm>
            <a:off x="988990" y="1611576"/>
            <a:ext cx="17097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(</a:t>
            </a:r>
            <a:r>
              <a:rPr lang="en-US" altLang="zh-CN" dirty="0"/>
              <a:t>1</a:t>
            </a:r>
            <a:r>
              <a:rPr dirty="0"/>
              <a:t>)</a:t>
            </a:r>
            <a:r>
              <a:rPr lang="zh-CN" altLang="en-US" dirty="0">
                <a:solidFill>
                  <a:schemeClr val="accent5"/>
                </a:solidFill>
              </a:rPr>
              <a:t>创建用户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12D92E-0804-453E-8424-321969634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633" y="2298728"/>
            <a:ext cx="5467042" cy="375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7749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452" name="矩形 1"/>
          <p:cNvSpPr txBox="1"/>
          <p:nvPr/>
        </p:nvSpPr>
        <p:spPr>
          <a:xfrm>
            <a:off x="988990" y="488757"/>
            <a:ext cx="20736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6</a:t>
            </a:r>
            <a:r>
              <a:rPr dirty="0"/>
              <a:t>.</a:t>
            </a:r>
            <a:r>
              <a:rPr lang="zh-CN" altLang="en-US" dirty="0"/>
              <a:t>用户管理</a:t>
            </a:r>
            <a:endParaRPr dirty="0"/>
          </a:p>
        </p:txBody>
      </p:sp>
      <p:sp>
        <p:nvSpPr>
          <p:cNvPr id="15" name="矩形 4">
            <a:extLst>
              <a:ext uri="{FF2B5EF4-FFF2-40B4-BE49-F238E27FC236}">
                <a16:creationId xmlns:a16="http://schemas.microsoft.com/office/drawing/2014/main" id="{89C933CC-6D01-4BF7-B17A-080D435450A0}"/>
              </a:ext>
            </a:extLst>
          </p:cNvPr>
          <p:cNvSpPr txBox="1"/>
          <p:nvPr/>
        </p:nvSpPr>
        <p:spPr>
          <a:xfrm>
            <a:off x="988990" y="1128976"/>
            <a:ext cx="17097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(</a:t>
            </a:r>
            <a:r>
              <a:rPr lang="en-US" altLang="zh-CN" dirty="0"/>
              <a:t>1</a:t>
            </a:r>
            <a:r>
              <a:rPr dirty="0"/>
              <a:t>)</a:t>
            </a:r>
            <a:r>
              <a:rPr lang="zh-CN" altLang="en-US" dirty="0">
                <a:solidFill>
                  <a:schemeClr val="accent5"/>
                </a:solidFill>
              </a:rPr>
              <a:t>创建用户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14763B-953D-4C8B-963E-84F63CEE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1670129"/>
            <a:ext cx="9048750" cy="47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36871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452" name="矩形 1"/>
          <p:cNvSpPr txBox="1"/>
          <p:nvPr/>
        </p:nvSpPr>
        <p:spPr>
          <a:xfrm>
            <a:off x="988990" y="488757"/>
            <a:ext cx="20736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6</a:t>
            </a:r>
            <a:r>
              <a:rPr dirty="0"/>
              <a:t>.</a:t>
            </a:r>
            <a:r>
              <a:rPr lang="zh-CN" altLang="en-US" dirty="0"/>
              <a:t>用户管理</a:t>
            </a:r>
            <a:endParaRPr dirty="0"/>
          </a:p>
        </p:txBody>
      </p:sp>
      <p:sp>
        <p:nvSpPr>
          <p:cNvPr id="15" name="矩形 4">
            <a:extLst>
              <a:ext uri="{FF2B5EF4-FFF2-40B4-BE49-F238E27FC236}">
                <a16:creationId xmlns:a16="http://schemas.microsoft.com/office/drawing/2014/main" id="{89C933CC-6D01-4BF7-B17A-080D435450A0}"/>
              </a:ext>
            </a:extLst>
          </p:cNvPr>
          <p:cNvSpPr txBox="1"/>
          <p:nvPr/>
        </p:nvSpPr>
        <p:spPr>
          <a:xfrm>
            <a:off x="1352872" y="1253441"/>
            <a:ext cx="17097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(</a:t>
            </a:r>
            <a:r>
              <a:rPr lang="en-US" altLang="zh-CN" dirty="0"/>
              <a:t>1</a:t>
            </a:r>
            <a:r>
              <a:rPr dirty="0"/>
              <a:t>)</a:t>
            </a:r>
            <a:r>
              <a:rPr lang="zh-CN" altLang="en-US" dirty="0">
                <a:solidFill>
                  <a:schemeClr val="accent5"/>
                </a:solidFill>
              </a:rPr>
              <a:t>创建用户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2F22C9-5BF0-4022-B24E-72FD13B01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677" y="1822445"/>
            <a:ext cx="8997789" cy="472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905461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452" name="矩形 1"/>
          <p:cNvSpPr txBox="1"/>
          <p:nvPr/>
        </p:nvSpPr>
        <p:spPr>
          <a:xfrm>
            <a:off x="988990" y="488757"/>
            <a:ext cx="20736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6</a:t>
            </a:r>
            <a:r>
              <a:rPr dirty="0"/>
              <a:t>.</a:t>
            </a:r>
            <a:r>
              <a:rPr lang="zh-CN" altLang="en-US" dirty="0"/>
              <a:t>用户管理</a:t>
            </a:r>
            <a:endParaRPr dirty="0"/>
          </a:p>
        </p:txBody>
      </p:sp>
      <p:sp>
        <p:nvSpPr>
          <p:cNvPr id="15" name="矩形 4">
            <a:extLst>
              <a:ext uri="{FF2B5EF4-FFF2-40B4-BE49-F238E27FC236}">
                <a16:creationId xmlns:a16="http://schemas.microsoft.com/office/drawing/2014/main" id="{89C933CC-6D01-4BF7-B17A-080D435450A0}"/>
              </a:ext>
            </a:extLst>
          </p:cNvPr>
          <p:cNvSpPr txBox="1"/>
          <p:nvPr/>
        </p:nvSpPr>
        <p:spPr>
          <a:xfrm>
            <a:off x="988990" y="1128976"/>
            <a:ext cx="17097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(</a:t>
            </a:r>
            <a:r>
              <a:rPr lang="en-US" altLang="zh-CN" dirty="0"/>
              <a:t>1</a:t>
            </a:r>
            <a:r>
              <a:rPr dirty="0"/>
              <a:t>)</a:t>
            </a:r>
            <a:r>
              <a:rPr lang="zh-CN" altLang="en-US" dirty="0">
                <a:solidFill>
                  <a:schemeClr val="accent5"/>
                </a:solidFill>
              </a:rPr>
              <a:t>创建用户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FDACABB-114D-4254-9AB3-BAA7350FF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2"/>
          <a:stretch/>
        </p:blipFill>
        <p:spPr bwMode="auto">
          <a:xfrm>
            <a:off x="5892799" y="1932669"/>
            <a:ext cx="5537202" cy="341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6280CFC-D506-40AA-B9A3-718BB3A3C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99" y="2062499"/>
            <a:ext cx="5348155" cy="315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961559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452" name="矩形 1"/>
          <p:cNvSpPr txBox="1"/>
          <p:nvPr/>
        </p:nvSpPr>
        <p:spPr>
          <a:xfrm>
            <a:off x="988990" y="488757"/>
            <a:ext cx="20736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6</a:t>
            </a:r>
            <a:r>
              <a:rPr dirty="0"/>
              <a:t>.</a:t>
            </a:r>
            <a:r>
              <a:rPr lang="zh-CN" altLang="en-US" dirty="0"/>
              <a:t>用户管理</a:t>
            </a:r>
            <a:endParaRPr dirty="0"/>
          </a:p>
        </p:txBody>
      </p:sp>
      <p:sp>
        <p:nvSpPr>
          <p:cNvPr id="15" name="矩形 4">
            <a:extLst>
              <a:ext uri="{FF2B5EF4-FFF2-40B4-BE49-F238E27FC236}">
                <a16:creationId xmlns:a16="http://schemas.microsoft.com/office/drawing/2014/main" id="{89C933CC-6D01-4BF7-B17A-080D435450A0}"/>
              </a:ext>
            </a:extLst>
          </p:cNvPr>
          <p:cNvSpPr txBox="1"/>
          <p:nvPr/>
        </p:nvSpPr>
        <p:spPr>
          <a:xfrm>
            <a:off x="988990" y="1128976"/>
            <a:ext cx="180113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(</a:t>
            </a:r>
            <a:r>
              <a:rPr lang="en-US" altLang="zh-CN" dirty="0"/>
              <a:t>1</a:t>
            </a:r>
            <a:r>
              <a:rPr dirty="0"/>
              <a:t>)</a:t>
            </a:r>
            <a:r>
              <a:rPr lang="zh-CN" altLang="en-US" dirty="0">
                <a:solidFill>
                  <a:schemeClr val="accent5"/>
                </a:solidFill>
              </a:rPr>
              <a:t> 用户登录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CDEF77E-71FF-43D5-9807-CC5F77C17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03" y="1939303"/>
            <a:ext cx="5053841" cy="363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F28FB3A-C3DC-4F80-8C7B-034642737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1" y="2071106"/>
            <a:ext cx="6415314" cy="336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229444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sp>
        <p:nvSpPr>
          <p:cNvPr id="461" name="矩形 6"/>
          <p:cNvSpPr/>
          <p:nvPr/>
        </p:nvSpPr>
        <p:spPr>
          <a:xfrm>
            <a:off x="1834624" y="1461560"/>
            <a:ext cx="8643119" cy="3733630"/>
          </a:xfrm>
          <a:prstGeom prst="rect">
            <a:avLst/>
          </a:prstGeom>
          <a:solidFill>
            <a:srgbClr val="8CC9F7">
              <a:alpha val="2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62" name="文本框 1"/>
          <p:cNvSpPr txBox="1"/>
          <p:nvPr/>
        </p:nvSpPr>
        <p:spPr>
          <a:xfrm>
            <a:off x="3094320" y="1933635"/>
            <a:ext cx="5985010" cy="2307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5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MySQL 的安装配置</a:t>
            </a:r>
          </a:p>
          <a:p>
            <a:pPr algn="r">
              <a:lnSpc>
                <a:spcPct val="150000"/>
              </a:lnSpc>
              <a:defRPr sz="4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-以MacOS为例</a:t>
            </a:r>
          </a:p>
        </p:txBody>
      </p:sp>
      <p:grpSp>
        <p:nvGrpSpPr>
          <p:cNvPr id="465" name="组合 10"/>
          <p:cNvGrpSpPr/>
          <p:nvPr/>
        </p:nvGrpSpPr>
        <p:grpSpPr>
          <a:xfrm>
            <a:off x="5140519" y="1460499"/>
            <a:ext cx="2184078" cy="472076"/>
            <a:chOff x="0" y="0"/>
            <a:chExt cx="2184076" cy="472075"/>
          </a:xfrm>
        </p:grpSpPr>
        <p:sp>
          <p:nvSpPr>
            <p:cNvPr id="463" name="矩形 7"/>
            <p:cNvSpPr/>
            <p:nvPr/>
          </p:nvSpPr>
          <p:spPr>
            <a:xfrm>
              <a:off x="0" y="-1"/>
              <a:ext cx="2184077" cy="472077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4" name="矩形 8"/>
            <p:cNvSpPr/>
            <p:nvPr/>
          </p:nvSpPr>
          <p:spPr>
            <a:xfrm>
              <a:off x="171836" y="0"/>
              <a:ext cx="1849741" cy="325359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66" name="文本框 9"/>
          <p:cNvSpPr txBox="1"/>
          <p:nvPr/>
        </p:nvSpPr>
        <p:spPr>
          <a:xfrm>
            <a:off x="5186239" y="4502198"/>
            <a:ext cx="1932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数据库原理与应用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sp>
        <p:nvSpPr>
          <p:cNvPr id="469" name="矩形 1"/>
          <p:cNvSpPr txBox="1"/>
          <p:nvPr/>
        </p:nvSpPr>
        <p:spPr>
          <a:xfrm>
            <a:off x="768028" y="543015"/>
            <a:ext cx="3243026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1. MySQL的安装 </a:t>
            </a:r>
          </a:p>
        </p:txBody>
      </p:sp>
      <p:pic>
        <p:nvPicPr>
          <p:cNvPr id="470" name="Screen Shot 2020-06-22 at 22.14.50.png" descr="Screen Shot 2020-06-22 at 22.14.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82" y="1285439"/>
            <a:ext cx="8584809" cy="5043792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安装地址：https://dev.mysql.com/downloads/mysql/"/>
          <p:cNvSpPr txBox="1"/>
          <p:nvPr/>
        </p:nvSpPr>
        <p:spPr>
          <a:xfrm>
            <a:off x="5759972" y="707941"/>
            <a:ext cx="515533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4">
                    <a:satOff val="-15761"/>
                    <a:lumOff val="-11725"/>
                  </a:schemeClr>
                </a:solidFill>
              </a:defRPr>
            </a:lvl1pPr>
          </a:lstStyle>
          <a:p>
            <a:r>
              <a:t>安装地址：https://dev.mysql.com/downloads/mysql/</a:t>
            </a:r>
          </a:p>
        </p:txBody>
      </p:sp>
      <p:sp>
        <p:nvSpPr>
          <p:cNvPr id="472" name="Rectangle"/>
          <p:cNvSpPr/>
          <p:nvPr/>
        </p:nvSpPr>
        <p:spPr>
          <a:xfrm>
            <a:off x="1655240" y="4770328"/>
            <a:ext cx="5909470" cy="840728"/>
          </a:xfrm>
          <a:prstGeom prst="rect">
            <a:avLst/>
          </a:prstGeom>
          <a:ln w="25400">
            <a:solidFill>
              <a:schemeClr val="accent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822837" y="6423079"/>
            <a:ext cx="231278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83" name="矩形 1"/>
          <p:cNvSpPr txBox="1"/>
          <p:nvPr/>
        </p:nvSpPr>
        <p:spPr>
          <a:xfrm>
            <a:off x="537913" y="487173"/>
            <a:ext cx="2181584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3. 安装过程</a:t>
            </a:r>
          </a:p>
        </p:txBody>
      </p:sp>
      <p:sp>
        <p:nvSpPr>
          <p:cNvPr id="184" name="文本框 2"/>
          <p:cNvSpPr txBox="1"/>
          <p:nvPr/>
        </p:nvSpPr>
        <p:spPr>
          <a:xfrm>
            <a:off x="1253497" y="1660378"/>
            <a:ext cx="8840600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3. 返回命令提示符窗口，进入bin文件夹，然后输入mysqld --initialize –console</a:t>
            </a:r>
          </a:p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如果使用的是powershell， 则输入 .\mysqld --initialize --console</a:t>
            </a:r>
          </a:p>
        </p:txBody>
      </p:sp>
      <p:pic>
        <p:nvPicPr>
          <p:cNvPr id="185" name="图片 9" descr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28" y="3471193"/>
            <a:ext cx="10587144" cy="1621139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文本框 10"/>
          <p:cNvSpPr txBox="1"/>
          <p:nvPr/>
        </p:nvSpPr>
        <p:spPr>
          <a:xfrm>
            <a:off x="1531277" y="2691481"/>
            <a:ext cx="60477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命令运行完成后，会出现初始登录密码，就是圈出来的那个</a:t>
            </a:r>
          </a:p>
        </p:txBody>
      </p:sp>
      <p:sp>
        <p:nvSpPr>
          <p:cNvPr id="187" name="如果有data文件夹的，删除掉data文件夹"/>
          <p:cNvSpPr txBox="1"/>
          <p:nvPr/>
        </p:nvSpPr>
        <p:spPr>
          <a:xfrm>
            <a:off x="1288433" y="1200776"/>
            <a:ext cx="427477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t>如果有data文件夹的，删除掉data文件夹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sp>
        <p:nvSpPr>
          <p:cNvPr id="475" name="可以不用登陆或者注册，直接点击No thanks,just start my download就可以下载了。"/>
          <p:cNvSpPr txBox="1"/>
          <p:nvPr/>
        </p:nvSpPr>
        <p:spPr>
          <a:xfrm>
            <a:off x="1511276" y="1416954"/>
            <a:ext cx="825504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可以不用登陆或者注册，直接点击No thanks,just start my download就可以下载了。</a:t>
            </a:r>
          </a:p>
        </p:txBody>
      </p:sp>
      <p:sp>
        <p:nvSpPr>
          <p:cNvPr id="476" name="双击下载好的dmg文件，会弹出pkg弹框，再双击pkg图标，进入安装界面"/>
          <p:cNvSpPr txBox="1"/>
          <p:nvPr/>
        </p:nvSpPr>
        <p:spPr>
          <a:xfrm>
            <a:off x="1506644" y="2036894"/>
            <a:ext cx="734991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双击下载好的dmg文件，会弹出pkg弹框，再双击pkg图标，进入安装界面</a:t>
            </a:r>
          </a:p>
        </p:txBody>
      </p:sp>
      <p:sp>
        <p:nvSpPr>
          <p:cNvPr id="477" name="矩形 1"/>
          <p:cNvSpPr txBox="1"/>
          <p:nvPr/>
        </p:nvSpPr>
        <p:spPr>
          <a:xfrm>
            <a:off x="768028" y="543015"/>
            <a:ext cx="3243026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1. MySQL的安装 </a:t>
            </a:r>
          </a:p>
        </p:txBody>
      </p:sp>
      <p:pic>
        <p:nvPicPr>
          <p:cNvPr id="478" name="195-Mac安装MySQL-05.png.jpeg" descr="195-Mac安装MySQL-05.png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844" y="2656833"/>
            <a:ext cx="7349913" cy="4023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sp>
        <p:nvSpPr>
          <p:cNvPr id="481" name="在安装界面上一路继续，最后就安装成功了。"/>
          <p:cNvSpPr txBox="1"/>
          <p:nvPr/>
        </p:nvSpPr>
        <p:spPr>
          <a:xfrm>
            <a:off x="1423565" y="1491465"/>
            <a:ext cx="46761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在安装界面上一路继续，最后就安装成功了。</a:t>
            </a:r>
          </a:p>
        </p:txBody>
      </p:sp>
      <p:sp>
        <p:nvSpPr>
          <p:cNvPr id="482" name="矩形 1"/>
          <p:cNvSpPr txBox="1"/>
          <p:nvPr/>
        </p:nvSpPr>
        <p:spPr>
          <a:xfrm>
            <a:off x="768028" y="543015"/>
            <a:ext cx="3243026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1. MySQL的安装 </a:t>
            </a:r>
          </a:p>
        </p:txBody>
      </p:sp>
      <p:pic>
        <p:nvPicPr>
          <p:cNvPr id="483" name="195-Mac安装MySQL-06.png.jpeg" descr="195-Mac安装MySQL-06.png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67" y="2185915"/>
            <a:ext cx="5486715" cy="3876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195-Mac安装MySQL-07.png.jpeg" descr="195-Mac安装MySQL-07.pn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699" y="2180939"/>
            <a:ext cx="5486715" cy="3886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sp>
        <p:nvSpPr>
          <p:cNvPr id="487" name="矩形 1"/>
          <p:cNvSpPr txBox="1"/>
          <p:nvPr/>
        </p:nvSpPr>
        <p:spPr>
          <a:xfrm>
            <a:off x="824484" y="543015"/>
            <a:ext cx="3130114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2. MySQL的登录</a:t>
            </a:r>
          </a:p>
        </p:txBody>
      </p:sp>
      <p:sp>
        <p:nvSpPr>
          <p:cNvPr id="488" name="先关闭MySQL服务:系统偏好－MySQL－关闭；…"/>
          <p:cNvSpPr txBox="1"/>
          <p:nvPr/>
        </p:nvSpPr>
        <p:spPr>
          <a:xfrm>
            <a:off x="654342" y="2577350"/>
            <a:ext cx="11307697" cy="1703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lnSpc>
                <a:spcPct val="120000"/>
              </a:lnSpc>
              <a:buSzPct val="100000"/>
              <a:buChar char="•"/>
            </a:pPr>
            <a:r>
              <a:t>先关闭MySQL服务:系统偏好－MySQL－关闭；</a:t>
            </a:r>
          </a:p>
          <a:p>
            <a:pPr marL="180473" indent="-180473">
              <a:lnSpc>
                <a:spcPct val="120000"/>
              </a:lnSpc>
              <a:buSzPct val="100000"/>
              <a:buChar char="•"/>
            </a:pPr>
            <a:r>
              <a:t>进入终端，输入指令：cd /usr/local/mysql/bin/，进入安装目录；</a:t>
            </a:r>
          </a:p>
          <a:p>
            <a:pPr marL="180473" indent="-180473">
              <a:lnSpc>
                <a:spcPct val="120000"/>
              </a:lnSpc>
              <a:buSzPct val="100000"/>
              <a:buChar char="•"/>
            </a:pPr>
            <a:r>
              <a:t>输入指令：sudo su，切换到root用户；</a:t>
            </a:r>
          </a:p>
          <a:p>
            <a:pPr marL="180473" indent="-180473">
              <a:lnSpc>
                <a:spcPct val="120000"/>
              </a:lnSpc>
              <a:buSzPct val="100000"/>
              <a:buChar char="•"/>
            </a:pPr>
            <a:r>
              <a:t>输入指令：./mysqld_safe --skip-grant-tables &amp;，禁止mysql验证功能。运行命令后mysql服务会自动重启；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sp>
        <p:nvSpPr>
          <p:cNvPr id="491" name="下载好mysql MAC版安装包，常规步骤安装，安装过程中会出现如下提示：…"/>
          <p:cNvSpPr txBox="1"/>
          <p:nvPr/>
        </p:nvSpPr>
        <p:spPr>
          <a:xfrm>
            <a:off x="3253173" y="606153"/>
            <a:ext cx="7857864" cy="2237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下载好mysql MAC版安装包，常规步骤安装，安装过程中会出现如下提示：</a:t>
            </a:r>
          </a:p>
          <a:p>
            <a:endParaRPr/>
          </a:p>
          <a:p>
            <a:r>
              <a:t>2018-04-22T08:07:19.044013Z 1 [Note] A temporary password is generated for root@localhost: TfrNnt9!k1xi</a:t>
            </a:r>
          </a:p>
          <a:p>
            <a:endParaRPr/>
          </a:p>
          <a:p>
            <a:r>
              <a:t>其中TfrNnt9!k1xi 是初始密码，最好先记住！</a:t>
            </a:r>
          </a:p>
        </p:txBody>
      </p:sp>
      <p:sp>
        <p:nvSpPr>
          <p:cNvPr id="492" name="在执行完上一页PPT的指令运行后，新开一个终端，同时保持原来那个终端也开着，在新的终端输入指令如下："/>
          <p:cNvSpPr txBox="1"/>
          <p:nvPr/>
        </p:nvSpPr>
        <p:spPr>
          <a:xfrm>
            <a:off x="498538" y="2627456"/>
            <a:ext cx="11194924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endParaRPr/>
          </a:p>
          <a:p>
            <a:r>
              <a:t>在执行完上一页PPT的指令运行后，新开一个终端，同时保持原来那个终端也开着，在新的终端输入指令如下：</a:t>
            </a:r>
          </a:p>
        </p:txBody>
      </p:sp>
      <p:pic>
        <p:nvPicPr>
          <p:cNvPr id="493" name="Screen Shot 2020-06-22 at 22.29.23.png" descr="Screen Shot 2020-06-22 at 22.29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3500904"/>
            <a:ext cx="8661400" cy="3276601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矩形 1"/>
          <p:cNvSpPr txBox="1"/>
          <p:nvPr/>
        </p:nvSpPr>
        <p:spPr>
          <a:xfrm>
            <a:off x="537912" y="487173"/>
            <a:ext cx="2181584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3. 其他问题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" grpId="1" animBg="1" advAuto="0"/>
      <p:bldP spid="493" grpId="2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759269" y="6423079"/>
            <a:ext cx="35841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sp>
        <p:nvSpPr>
          <p:cNvPr id="497" name="矩形 6"/>
          <p:cNvSpPr/>
          <p:nvPr/>
        </p:nvSpPr>
        <p:spPr>
          <a:xfrm>
            <a:off x="1834624" y="1461560"/>
            <a:ext cx="8643119" cy="3733630"/>
          </a:xfrm>
          <a:prstGeom prst="rect">
            <a:avLst/>
          </a:prstGeom>
          <a:solidFill>
            <a:srgbClr val="8CC9F7">
              <a:alpha val="2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98" name="文本框 1"/>
          <p:cNvSpPr txBox="1"/>
          <p:nvPr/>
        </p:nvSpPr>
        <p:spPr>
          <a:xfrm>
            <a:off x="5015229" y="2806404"/>
            <a:ext cx="2161541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5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谢谢！</a:t>
            </a:r>
          </a:p>
        </p:txBody>
      </p:sp>
      <p:grpSp>
        <p:nvGrpSpPr>
          <p:cNvPr id="501" name="组合 10"/>
          <p:cNvGrpSpPr/>
          <p:nvPr/>
        </p:nvGrpSpPr>
        <p:grpSpPr>
          <a:xfrm>
            <a:off x="5140519" y="1460499"/>
            <a:ext cx="2184078" cy="472076"/>
            <a:chOff x="0" y="0"/>
            <a:chExt cx="2184076" cy="472075"/>
          </a:xfrm>
        </p:grpSpPr>
        <p:sp>
          <p:nvSpPr>
            <p:cNvPr id="499" name="矩形 7"/>
            <p:cNvSpPr/>
            <p:nvPr/>
          </p:nvSpPr>
          <p:spPr>
            <a:xfrm>
              <a:off x="0" y="-1"/>
              <a:ext cx="2184077" cy="472077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0" name="矩形 8"/>
            <p:cNvSpPr/>
            <p:nvPr/>
          </p:nvSpPr>
          <p:spPr>
            <a:xfrm>
              <a:off x="171836" y="0"/>
              <a:ext cx="1849741" cy="325359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02" name="文本框 9"/>
          <p:cNvSpPr txBox="1"/>
          <p:nvPr/>
        </p:nvSpPr>
        <p:spPr>
          <a:xfrm>
            <a:off x="5186239" y="4502198"/>
            <a:ext cx="1932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数据库原理与应用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822837" y="6423079"/>
            <a:ext cx="231278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90" name="矩形 1"/>
          <p:cNvSpPr txBox="1"/>
          <p:nvPr/>
        </p:nvSpPr>
        <p:spPr>
          <a:xfrm>
            <a:off x="537913" y="487173"/>
            <a:ext cx="2181584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3. 安装过程</a:t>
            </a:r>
          </a:p>
        </p:txBody>
      </p:sp>
      <p:sp>
        <p:nvSpPr>
          <p:cNvPr id="191" name="文本框 2"/>
          <p:cNvSpPr txBox="1"/>
          <p:nvPr/>
        </p:nvSpPr>
        <p:spPr>
          <a:xfrm>
            <a:off x="1323086" y="1228506"/>
            <a:ext cx="6481901" cy="1422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4</a:t>
            </a:r>
            <a:r>
              <a:rPr dirty="0"/>
              <a:t>. </a:t>
            </a:r>
            <a:r>
              <a:rPr dirty="0" err="1"/>
              <a:t>输入以下命令安装：mysqld</a:t>
            </a:r>
            <a:r>
              <a:rPr dirty="0"/>
              <a:t> install</a:t>
            </a:r>
          </a:p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    </a:t>
            </a:r>
            <a:r>
              <a:rPr dirty="0" err="1"/>
              <a:t>同样的，如果是powershell，就是</a:t>
            </a:r>
            <a:r>
              <a:rPr dirty="0"/>
              <a:t>： .\</a:t>
            </a:r>
            <a:r>
              <a:rPr dirty="0" err="1"/>
              <a:t>mysqld</a:t>
            </a:r>
            <a:r>
              <a:rPr dirty="0"/>
              <a:t> install</a:t>
            </a:r>
          </a:p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    </a:t>
            </a:r>
            <a:r>
              <a:rPr dirty="0" err="1"/>
              <a:t>然后会提示Service</a:t>
            </a:r>
            <a:r>
              <a:rPr dirty="0"/>
              <a:t> successfully installed.</a:t>
            </a:r>
          </a:p>
        </p:txBody>
      </p:sp>
      <p:pic>
        <p:nvPicPr>
          <p:cNvPr id="192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724" y="2808016"/>
            <a:ext cx="8123411" cy="491733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文本框 6"/>
          <p:cNvSpPr txBox="1"/>
          <p:nvPr/>
        </p:nvSpPr>
        <p:spPr>
          <a:xfrm>
            <a:off x="1406849" y="3787731"/>
            <a:ext cx="5153012" cy="8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5</a:t>
            </a:r>
            <a:r>
              <a:rPr dirty="0"/>
              <a:t>. </a:t>
            </a:r>
            <a:r>
              <a:rPr dirty="0" err="1"/>
              <a:t>输入以下命令启动MySQL服务:net</a:t>
            </a:r>
            <a:r>
              <a:rPr dirty="0"/>
              <a:t> start </a:t>
            </a:r>
            <a:r>
              <a:rPr dirty="0" err="1"/>
              <a:t>mysql</a:t>
            </a:r>
            <a:endParaRPr dirty="0"/>
          </a:p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    </a:t>
            </a:r>
            <a:r>
              <a:rPr dirty="0" err="1"/>
              <a:t>看到提示说明启动成功</a:t>
            </a:r>
            <a:r>
              <a:rPr dirty="0"/>
              <a:t>    </a:t>
            </a:r>
          </a:p>
        </p:txBody>
      </p:sp>
      <p:pic>
        <p:nvPicPr>
          <p:cNvPr id="194" name="图片 11" descr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113" y="4882987"/>
            <a:ext cx="7173707" cy="874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822837" y="6423079"/>
            <a:ext cx="231278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97" name="矩形 1"/>
          <p:cNvSpPr txBox="1"/>
          <p:nvPr/>
        </p:nvSpPr>
        <p:spPr>
          <a:xfrm>
            <a:off x="537913" y="487173"/>
            <a:ext cx="218158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4. 用户登录</a:t>
            </a:r>
          </a:p>
        </p:txBody>
      </p:sp>
      <p:sp>
        <p:nvSpPr>
          <p:cNvPr id="198" name="文本框 2"/>
          <p:cNvSpPr txBox="1"/>
          <p:nvPr/>
        </p:nvSpPr>
        <p:spPr>
          <a:xfrm>
            <a:off x="1323087" y="1228506"/>
            <a:ext cx="7752418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1. </a:t>
            </a:r>
            <a:r>
              <a:rPr dirty="0" err="1"/>
              <a:t>输入一下命令就可以登录到本机的数据库了：mysql</a:t>
            </a:r>
            <a:r>
              <a:rPr dirty="0"/>
              <a:t> -u root –p</a:t>
            </a:r>
          </a:p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    </a:t>
            </a:r>
            <a:r>
              <a:rPr dirty="0" err="1"/>
              <a:t>输入命令后会提示输入密码，将刚刚随机生成的密码复制进去即可</a:t>
            </a:r>
            <a:endParaRPr dirty="0"/>
          </a:p>
        </p:txBody>
      </p:sp>
      <p:pic>
        <p:nvPicPr>
          <p:cNvPr id="199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366" y="2477954"/>
            <a:ext cx="10281495" cy="257897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文本框 10"/>
          <p:cNvSpPr txBox="1"/>
          <p:nvPr/>
        </p:nvSpPr>
        <p:spPr>
          <a:xfrm>
            <a:off x="1674423" y="5170585"/>
            <a:ext cx="2847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这样就成功连接到数据库了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五边形 10"/>
          <p:cNvSpPr txBox="1">
            <a:spLocks noGrp="1"/>
          </p:cNvSpPr>
          <p:nvPr>
            <p:ph type="sldNum" sz="quarter" idx="2"/>
          </p:nvPr>
        </p:nvSpPr>
        <p:spPr>
          <a:xfrm>
            <a:off x="11822837" y="6423079"/>
            <a:ext cx="231278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03" name="矩形 1"/>
          <p:cNvSpPr txBox="1"/>
          <p:nvPr/>
        </p:nvSpPr>
        <p:spPr>
          <a:xfrm>
            <a:off x="537912" y="487173"/>
            <a:ext cx="2181584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5. 其他问题</a:t>
            </a:r>
          </a:p>
        </p:txBody>
      </p:sp>
      <p:sp>
        <p:nvSpPr>
          <p:cNvPr id="204" name="文本框 2"/>
          <p:cNvSpPr txBox="1"/>
          <p:nvPr/>
        </p:nvSpPr>
        <p:spPr>
          <a:xfrm>
            <a:off x="1197085" y="1120809"/>
            <a:ext cx="1656543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1. 查看密码：</a:t>
            </a:r>
          </a:p>
        </p:txBody>
      </p:sp>
      <p:pic>
        <p:nvPicPr>
          <p:cNvPr id="205" name="20191105105724843.png" descr="201911051057248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41" y="1938900"/>
            <a:ext cx="9918198" cy="4703146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Text"/>
          <p:cNvSpPr txBox="1"/>
          <p:nvPr/>
        </p:nvSpPr>
        <p:spPr>
          <a:xfrm>
            <a:off x="-418219" y="1600547"/>
            <a:ext cx="127001" cy="541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6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7" name="该密码可在/data文件夹下后缀.err的文件中查看，找到该文件，以记事本的方式打开，将密码复制出来，如下图，我的随机密码是!&amp;0acBbB&amp;qR)"/>
          <p:cNvSpPr txBox="1"/>
          <p:nvPr/>
        </p:nvSpPr>
        <p:spPr>
          <a:xfrm>
            <a:off x="3062360" y="1181759"/>
            <a:ext cx="7670438" cy="776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该密码可在/data文件夹下后缀.err的文件中查看，找到该文件，以记事本的方式打开，将密码复制出来，如下图，我的随机密码是!&amp;0acBbB&amp;qR)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2559</Words>
  <Application>Microsoft Office PowerPoint</Application>
  <PresentationFormat>宽屏</PresentationFormat>
  <Paragraphs>425</Paragraphs>
  <Slides>64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5" baseType="lpstr">
      <vt:lpstr>Arial Unicode MS</vt:lpstr>
      <vt:lpstr>SimSun-ExtB</vt:lpstr>
      <vt:lpstr>微软雅黑</vt:lpstr>
      <vt:lpstr>微软雅黑</vt:lpstr>
      <vt:lpstr>Arial</vt:lpstr>
      <vt:lpstr>Calibri</vt:lpstr>
      <vt:lpstr>Calibri Light</vt:lpstr>
      <vt:lpstr>Courier New</vt:lpstr>
      <vt:lpstr>Helvetica</vt:lpstr>
      <vt:lpstr>Verdana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Zhu Jinhao</cp:lastModifiedBy>
  <cp:revision>7</cp:revision>
  <dcterms:modified xsi:type="dcterms:W3CDTF">2020-06-22T15:40:26Z</dcterms:modified>
</cp:coreProperties>
</file>